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32" r:id="rId1"/>
  </p:sldMasterIdLst>
  <p:notesMasterIdLst>
    <p:notesMasterId r:id="rId28"/>
  </p:notesMasterIdLst>
  <p:handoutMasterIdLst>
    <p:handoutMasterId r:id="rId29"/>
  </p:handoutMasterIdLst>
  <p:sldIdLst>
    <p:sldId id="270" r:id="rId2"/>
    <p:sldId id="357" r:id="rId3"/>
    <p:sldId id="337" r:id="rId4"/>
    <p:sldId id="338" r:id="rId5"/>
    <p:sldId id="272" r:id="rId6"/>
    <p:sldId id="283" r:id="rId7"/>
    <p:sldId id="347" r:id="rId8"/>
    <p:sldId id="348" r:id="rId9"/>
    <p:sldId id="341" r:id="rId10"/>
    <p:sldId id="342" r:id="rId11"/>
    <p:sldId id="343" r:id="rId12"/>
    <p:sldId id="344" r:id="rId13"/>
    <p:sldId id="345" r:id="rId14"/>
    <p:sldId id="346" r:id="rId15"/>
    <p:sldId id="356" r:id="rId16"/>
    <p:sldId id="358" r:id="rId17"/>
    <p:sldId id="349" r:id="rId18"/>
    <p:sldId id="350" r:id="rId19"/>
    <p:sldId id="351" r:id="rId20"/>
    <p:sldId id="352" r:id="rId21"/>
    <p:sldId id="353" r:id="rId22"/>
    <p:sldId id="354" r:id="rId23"/>
    <p:sldId id="335" r:id="rId24"/>
    <p:sldId id="336" r:id="rId25"/>
    <p:sldId id="332" r:id="rId26"/>
    <p:sldId id="355" r:id="rId27"/>
  </p:sldIdLst>
  <p:sldSz cx="9144000" cy="6858000" type="screen4x3"/>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66176"/>
    <a:srgbClr val="68D14F"/>
    <a:srgbClr val="0DA314"/>
    <a:srgbClr val="336F52"/>
    <a:srgbClr val="72AF2F"/>
    <a:srgbClr val="00863D"/>
    <a:srgbClr val="000000"/>
  </p:clrMru>
</p:presentationPr>
</file>

<file path=ppt/tableStyles.xml><?xml version="1.0" encoding="utf-8"?>
<a:tblStyleLst xmlns:a="http://schemas.openxmlformats.org/drawingml/2006/main" def="{5C22544A-7EE6-4342-B048-85BDC9FD1C3A}">
  <a:tblStyle styleId="{284E427A-3D55-4303-BF80-6455036E1DE7}" styleName="Teematyyli 1 - Korostu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eematyyli 1 - Korostu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ED083AE6-46FA-4A59-8FB0-9F97EB10719F}" styleName="Vaalea tyyli 3 - Korostus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D03447BB-5D67-496B-8E87-E561075AD55C}" styleName="Tumma tyyli 1 - Korostus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940675A-B579-460E-94D1-54222C63F5DA}" styleName="Ei tyyliä, taulukon ruudukko">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Normaali tyyli 2 - Korostu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45C4725-EABB-4646-BAF7-13B189DC187B}" type="doc">
      <dgm:prSet loTypeId="urn:microsoft.com/office/officeart/2005/8/layout/venn2" loCatId="relationship" qsTypeId="urn:microsoft.com/office/officeart/2005/8/quickstyle/simple1" qsCatId="simple" csTypeId="urn:microsoft.com/office/officeart/2005/8/colors/colorful2" csCatId="colorful" phldr="1"/>
      <dgm:spPr/>
      <dgm:t>
        <a:bodyPr/>
        <a:lstStyle/>
        <a:p>
          <a:endParaRPr lang="en-US"/>
        </a:p>
      </dgm:t>
    </dgm:pt>
    <dgm:pt modelId="{BEC8370E-8550-4CB2-A4AE-877B38C9AD75}">
      <dgm:prSet phldrT="[Teksti]"/>
      <dgm:spPr>
        <a:solidFill>
          <a:srgbClr val="566176"/>
        </a:solidFill>
      </dgm:spPr>
      <dgm:t>
        <a:bodyPr/>
        <a:lstStyle/>
        <a:p>
          <a:r>
            <a:rPr lang="en-US" dirty="0" smtClean="0">
              <a:latin typeface="Verdana" pitchFamily="34" charset="0"/>
            </a:rPr>
            <a:t>TUOTE</a:t>
          </a:r>
          <a:endParaRPr lang="en-US" dirty="0">
            <a:latin typeface="Verdana" pitchFamily="34" charset="0"/>
          </a:endParaRPr>
        </a:p>
      </dgm:t>
    </dgm:pt>
    <dgm:pt modelId="{561FD525-2DD0-4322-8BBF-4973BCE00BD4}" type="parTrans" cxnId="{EC54A57F-A51F-4FCD-8338-A0B8441D143B}">
      <dgm:prSet/>
      <dgm:spPr/>
      <dgm:t>
        <a:bodyPr/>
        <a:lstStyle/>
        <a:p>
          <a:endParaRPr lang="en-US"/>
        </a:p>
      </dgm:t>
    </dgm:pt>
    <dgm:pt modelId="{D91A2AD8-1194-4842-B872-966FC26EB16A}" type="sibTrans" cxnId="{EC54A57F-A51F-4FCD-8338-A0B8441D143B}">
      <dgm:prSet/>
      <dgm:spPr/>
      <dgm:t>
        <a:bodyPr/>
        <a:lstStyle/>
        <a:p>
          <a:endParaRPr lang="en-US"/>
        </a:p>
      </dgm:t>
    </dgm:pt>
    <dgm:pt modelId="{9466B83B-1AF0-48CF-8135-0C99DE0F9E7E}">
      <dgm:prSet phldrT="[Teksti]">
        <dgm:style>
          <a:lnRef idx="1">
            <a:schemeClr val="accent2"/>
          </a:lnRef>
          <a:fillRef idx="3">
            <a:schemeClr val="accent2"/>
          </a:fillRef>
          <a:effectRef idx="2">
            <a:schemeClr val="accent2"/>
          </a:effectRef>
          <a:fontRef idx="minor">
            <a:schemeClr val="lt1"/>
          </a:fontRef>
        </dgm:style>
      </dgm:prSet>
      <dgm:spPr>
        <a:solidFill>
          <a:srgbClr val="00863D"/>
        </a:solidFill>
      </dgm:spPr>
      <dgm:t>
        <a:bodyPr/>
        <a:lstStyle/>
        <a:p>
          <a:r>
            <a:rPr lang="en-US" dirty="0" smtClean="0">
              <a:latin typeface="Verdana" pitchFamily="34" charset="0"/>
            </a:rPr>
            <a:t>TUOTTEEN JA PALVELUN VÄLIMUOTO</a:t>
          </a:r>
          <a:endParaRPr lang="en-US" dirty="0">
            <a:latin typeface="Verdana" pitchFamily="34" charset="0"/>
          </a:endParaRPr>
        </a:p>
      </dgm:t>
    </dgm:pt>
    <dgm:pt modelId="{257D17FC-54EC-4260-9701-69677E1DDA7E}" type="parTrans" cxnId="{AF8D1D12-2780-406E-BD9E-E05D7510E872}">
      <dgm:prSet/>
      <dgm:spPr/>
      <dgm:t>
        <a:bodyPr/>
        <a:lstStyle/>
        <a:p>
          <a:endParaRPr lang="en-US"/>
        </a:p>
      </dgm:t>
    </dgm:pt>
    <dgm:pt modelId="{AF1F2436-C59B-49E0-A40C-0E985A39EAB2}" type="sibTrans" cxnId="{AF8D1D12-2780-406E-BD9E-E05D7510E872}">
      <dgm:prSet/>
      <dgm:spPr/>
      <dgm:t>
        <a:bodyPr/>
        <a:lstStyle/>
        <a:p>
          <a:endParaRPr lang="en-US"/>
        </a:p>
      </dgm:t>
    </dgm:pt>
    <dgm:pt modelId="{CDE38D35-5AE9-4A24-855B-C9B51E3D993E}">
      <dgm:prSet phldrT="[Teksti]"/>
      <dgm:spPr>
        <a:solidFill>
          <a:srgbClr val="0DA314"/>
        </a:solidFill>
      </dgm:spPr>
      <dgm:t>
        <a:bodyPr/>
        <a:lstStyle/>
        <a:p>
          <a:r>
            <a:rPr lang="en-US" dirty="0" smtClean="0">
              <a:latin typeface="Verdana" pitchFamily="34" charset="0"/>
            </a:rPr>
            <a:t>PALVELU, JOHON LIITTYY JOKIN TUOTE</a:t>
          </a:r>
          <a:endParaRPr lang="en-US" dirty="0">
            <a:latin typeface="Verdana" pitchFamily="34" charset="0"/>
          </a:endParaRPr>
        </a:p>
      </dgm:t>
    </dgm:pt>
    <dgm:pt modelId="{2F7D5CBD-3688-4608-873A-716870668123}" type="parTrans" cxnId="{239A2EC5-6A0A-41F6-BC6B-80E0F9ABAA84}">
      <dgm:prSet/>
      <dgm:spPr/>
      <dgm:t>
        <a:bodyPr/>
        <a:lstStyle/>
        <a:p>
          <a:endParaRPr lang="en-US"/>
        </a:p>
      </dgm:t>
    </dgm:pt>
    <dgm:pt modelId="{EA603456-4453-4103-AE37-C4EABB97AEF5}" type="sibTrans" cxnId="{239A2EC5-6A0A-41F6-BC6B-80E0F9ABAA84}">
      <dgm:prSet/>
      <dgm:spPr/>
      <dgm:t>
        <a:bodyPr/>
        <a:lstStyle/>
        <a:p>
          <a:endParaRPr lang="en-US"/>
        </a:p>
      </dgm:t>
    </dgm:pt>
    <dgm:pt modelId="{94B7728E-A75E-4E8C-AA8A-2240687EE651}">
      <dgm:prSet phldrT="[Teksti]"/>
      <dgm:spPr>
        <a:solidFill>
          <a:srgbClr val="68D14F"/>
        </a:solidFill>
      </dgm:spPr>
      <dgm:t>
        <a:bodyPr/>
        <a:lstStyle/>
        <a:p>
          <a:r>
            <a:rPr lang="en-US" dirty="0" smtClean="0">
              <a:latin typeface="Verdana" pitchFamily="34" charset="0"/>
            </a:rPr>
            <a:t>PALVELU</a:t>
          </a:r>
          <a:endParaRPr lang="en-US" dirty="0">
            <a:latin typeface="Verdana" pitchFamily="34" charset="0"/>
          </a:endParaRPr>
        </a:p>
      </dgm:t>
    </dgm:pt>
    <dgm:pt modelId="{C1C5C03F-6789-4EB0-97BF-59C0E26813FB}" type="parTrans" cxnId="{209E95C4-7322-49AA-A5D3-61F868ADABC2}">
      <dgm:prSet/>
      <dgm:spPr/>
      <dgm:t>
        <a:bodyPr/>
        <a:lstStyle/>
        <a:p>
          <a:endParaRPr lang="en-US"/>
        </a:p>
      </dgm:t>
    </dgm:pt>
    <dgm:pt modelId="{99E5C813-22C6-4679-8B43-EB726562365D}" type="sibTrans" cxnId="{209E95C4-7322-49AA-A5D3-61F868ADABC2}">
      <dgm:prSet/>
      <dgm:spPr/>
      <dgm:t>
        <a:bodyPr/>
        <a:lstStyle/>
        <a:p>
          <a:endParaRPr lang="en-US"/>
        </a:p>
      </dgm:t>
    </dgm:pt>
    <dgm:pt modelId="{7DBB7FFE-1BBE-4723-80E2-8BC5C5FF1A73}">
      <dgm:prSet/>
      <dgm:spPr>
        <a:solidFill>
          <a:srgbClr val="336F52"/>
        </a:solidFill>
      </dgm:spPr>
      <dgm:t>
        <a:bodyPr/>
        <a:lstStyle/>
        <a:p>
          <a:r>
            <a:rPr lang="en-US" dirty="0" smtClean="0">
              <a:latin typeface="Verdana" pitchFamily="34" charset="0"/>
            </a:rPr>
            <a:t>TUOTTEEN MUKANA MYÖS PALVELUA</a:t>
          </a:r>
          <a:endParaRPr lang="en-US" dirty="0">
            <a:latin typeface="Verdana" pitchFamily="34" charset="0"/>
          </a:endParaRPr>
        </a:p>
      </dgm:t>
    </dgm:pt>
    <dgm:pt modelId="{2CA9F991-3243-41EC-BD8F-9977078514BB}" type="parTrans" cxnId="{4ADFC746-5134-4A9C-A4AC-001AFDB77810}">
      <dgm:prSet/>
      <dgm:spPr/>
      <dgm:t>
        <a:bodyPr/>
        <a:lstStyle/>
        <a:p>
          <a:endParaRPr lang="en-US"/>
        </a:p>
      </dgm:t>
    </dgm:pt>
    <dgm:pt modelId="{A7E06721-F899-4852-B558-84D43A2BF473}" type="sibTrans" cxnId="{4ADFC746-5134-4A9C-A4AC-001AFDB77810}">
      <dgm:prSet/>
      <dgm:spPr/>
      <dgm:t>
        <a:bodyPr/>
        <a:lstStyle/>
        <a:p>
          <a:endParaRPr lang="en-US"/>
        </a:p>
      </dgm:t>
    </dgm:pt>
    <dgm:pt modelId="{EB753C12-925D-44CF-840C-523D12078564}" type="pres">
      <dgm:prSet presAssocID="{745C4725-EABB-4646-BAF7-13B189DC187B}" presName="Name0" presStyleCnt="0">
        <dgm:presLayoutVars>
          <dgm:chMax val="7"/>
          <dgm:resizeHandles val="exact"/>
        </dgm:presLayoutVars>
      </dgm:prSet>
      <dgm:spPr/>
      <dgm:t>
        <a:bodyPr/>
        <a:lstStyle/>
        <a:p>
          <a:endParaRPr lang="en-US"/>
        </a:p>
      </dgm:t>
    </dgm:pt>
    <dgm:pt modelId="{A6F24CF2-8B32-4201-BBB2-FBA1ABBA9196}" type="pres">
      <dgm:prSet presAssocID="{745C4725-EABB-4646-BAF7-13B189DC187B}" presName="comp1" presStyleCnt="0"/>
      <dgm:spPr/>
    </dgm:pt>
    <dgm:pt modelId="{A4E48A93-98B8-4BE0-9692-B8E422FB6A37}" type="pres">
      <dgm:prSet presAssocID="{745C4725-EABB-4646-BAF7-13B189DC187B}" presName="circle1" presStyleLbl="node1" presStyleIdx="0" presStyleCnt="5"/>
      <dgm:spPr/>
      <dgm:t>
        <a:bodyPr/>
        <a:lstStyle/>
        <a:p>
          <a:endParaRPr lang="en-US"/>
        </a:p>
      </dgm:t>
    </dgm:pt>
    <dgm:pt modelId="{DDDEBBEE-5ED2-4CE9-BBAC-FBFCCF83648F}" type="pres">
      <dgm:prSet presAssocID="{745C4725-EABB-4646-BAF7-13B189DC187B}" presName="c1text" presStyleLbl="node1" presStyleIdx="0" presStyleCnt="5">
        <dgm:presLayoutVars>
          <dgm:bulletEnabled val="1"/>
        </dgm:presLayoutVars>
      </dgm:prSet>
      <dgm:spPr/>
      <dgm:t>
        <a:bodyPr/>
        <a:lstStyle/>
        <a:p>
          <a:endParaRPr lang="en-US"/>
        </a:p>
      </dgm:t>
    </dgm:pt>
    <dgm:pt modelId="{ECA51E99-DD28-4C24-B20A-E520FD8EA511}" type="pres">
      <dgm:prSet presAssocID="{745C4725-EABB-4646-BAF7-13B189DC187B}" presName="comp2" presStyleCnt="0"/>
      <dgm:spPr/>
    </dgm:pt>
    <dgm:pt modelId="{C1C2FE7C-2ACC-4022-88BE-4DDDE3E5A0CC}" type="pres">
      <dgm:prSet presAssocID="{745C4725-EABB-4646-BAF7-13B189DC187B}" presName="circle2" presStyleLbl="node1" presStyleIdx="1" presStyleCnt="5"/>
      <dgm:spPr/>
      <dgm:t>
        <a:bodyPr/>
        <a:lstStyle/>
        <a:p>
          <a:endParaRPr lang="en-US"/>
        </a:p>
      </dgm:t>
    </dgm:pt>
    <dgm:pt modelId="{95D7A416-FBA9-449C-ACA6-873C6B2E588B}" type="pres">
      <dgm:prSet presAssocID="{745C4725-EABB-4646-BAF7-13B189DC187B}" presName="c2text" presStyleLbl="node1" presStyleIdx="1" presStyleCnt="5">
        <dgm:presLayoutVars>
          <dgm:bulletEnabled val="1"/>
        </dgm:presLayoutVars>
      </dgm:prSet>
      <dgm:spPr/>
      <dgm:t>
        <a:bodyPr/>
        <a:lstStyle/>
        <a:p>
          <a:endParaRPr lang="en-US"/>
        </a:p>
      </dgm:t>
    </dgm:pt>
    <dgm:pt modelId="{D5A5FF36-8062-46CF-BC0A-4469CEC1A6E5}" type="pres">
      <dgm:prSet presAssocID="{745C4725-EABB-4646-BAF7-13B189DC187B}" presName="comp3" presStyleCnt="0"/>
      <dgm:spPr/>
    </dgm:pt>
    <dgm:pt modelId="{6B37D5BA-1C35-4450-B09A-F43C610AB4D6}" type="pres">
      <dgm:prSet presAssocID="{745C4725-EABB-4646-BAF7-13B189DC187B}" presName="circle3" presStyleLbl="node1" presStyleIdx="2" presStyleCnt="5"/>
      <dgm:spPr/>
      <dgm:t>
        <a:bodyPr/>
        <a:lstStyle/>
        <a:p>
          <a:endParaRPr lang="en-US"/>
        </a:p>
      </dgm:t>
    </dgm:pt>
    <dgm:pt modelId="{32906B5E-731D-4BA0-866C-871C9692D9E2}" type="pres">
      <dgm:prSet presAssocID="{745C4725-EABB-4646-BAF7-13B189DC187B}" presName="c3text" presStyleLbl="node1" presStyleIdx="2" presStyleCnt="5">
        <dgm:presLayoutVars>
          <dgm:bulletEnabled val="1"/>
        </dgm:presLayoutVars>
      </dgm:prSet>
      <dgm:spPr/>
      <dgm:t>
        <a:bodyPr/>
        <a:lstStyle/>
        <a:p>
          <a:endParaRPr lang="en-US"/>
        </a:p>
      </dgm:t>
    </dgm:pt>
    <dgm:pt modelId="{C6C7E0DA-17F7-4524-A997-25C031C4D6C7}" type="pres">
      <dgm:prSet presAssocID="{745C4725-EABB-4646-BAF7-13B189DC187B}" presName="comp4" presStyleCnt="0"/>
      <dgm:spPr/>
    </dgm:pt>
    <dgm:pt modelId="{FA64BE33-3BCB-4512-90A7-451220B29F6C}" type="pres">
      <dgm:prSet presAssocID="{745C4725-EABB-4646-BAF7-13B189DC187B}" presName="circle4" presStyleLbl="node1" presStyleIdx="3" presStyleCnt="5"/>
      <dgm:spPr/>
      <dgm:t>
        <a:bodyPr/>
        <a:lstStyle/>
        <a:p>
          <a:endParaRPr lang="en-US"/>
        </a:p>
      </dgm:t>
    </dgm:pt>
    <dgm:pt modelId="{7374C757-581F-4674-9CEC-80F9DA3AA1DC}" type="pres">
      <dgm:prSet presAssocID="{745C4725-EABB-4646-BAF7-13B189DC187B}" presName="c4text" presStyleLbl="node1" presStyleIdx="3" presStyleCnt="5">
        <dgm:presLayoutVars>
          <dgm:bulletEnabled val="1"/>
        </dgm:presLayoutVars>
      </dgm:prSet>
      <dgm:spPr/>
      <dgm:t>
        <a:bodyPr/>
        <a:lstStyle/>
        <a:p>
          <a:endParaRPr lang="en-US"/>
        </a:p>
      </dgm:t>
    </dgm:pt>
    <dgm:pt modelId="{23889EE5-A569-494E-921D-5FEB2A324142}" type="pres">
      <dgm:prSet presAssocID="{745C4725-EABB-4646-BAF7-13B189DC187B}" presName="comp5" presStyleCnt="0"/>
      <dgm:spPr/>
    </dgm:pt>
    <dgm:pt modelId="{D65772CF-8370-4FF2-9318-BD83ECC4CE2F}" type="pres">
      <dgm:prSet presAssocID="{745C4725-EABB-4646-BAF7-13B189DC187B}" presName="circle5" presStyleLbl="node1" presStyleIdx="4" presStyleCnt="5"/>
      <dgm:spPr/>
      <dgm:t>
        <a:bodyPr/>
        <a:lstStyle/>
        <a:p>
          <a:endParaRPr lang="en-US"/>
        </a:p>
      </dgm:t>
    </dgm:pt>
    <dgm:pt modelId="{FDEBCCF9-DBDC-43C9-AC77-27A96A95FE95}" type="pres">
      <dgm:prSet presAssocID="{745C4725-EABB-4646-BAF7-13B189DC187B}" presName="c5text" presStyleLbl="node1" presStyleIdx="4" presStyleCnt="5">
        <dgm:presLayoutVars>
          <dgm:bulletEnabled val="1"/>
        </dgm:presLayoutVars>
      </dgm:prSet>
      <dgm:spPr/>
      <dgm:t>
        <a:bodyPr/>
        <a:lstStyle/>
        <a:p>
          <a:endParaRPr lang="en-US"/>
        </a:p>
      </dgm:t>
    </dgm:pt>
  </dgm:ptLst>
  <dgm:cxnLst>
    <dgm:cxn modelId="{934088B3-4928-4939-B74D-BC72A21794AF}" type="presOf" srcId="{94B7728E-A75E-4E8C-AA8A-2240687EE651}" destId="{D65772CF-8370-4FF2-9318-BD83ECC4CE2F}" srcOrd="0" destOrd="0" presId="urn:microsoft.com/office/officeart/2005/8/layout/venn2"/>
    <dgm:cxn modelId="{4ADFC746-5134-4A9C-A4AC-001AFDB77810}" srcId="{745C4725-EABB-4646-BAF7-13B189DC187B}" destId="{7DBB7FFE-1BBE-4723-80E2-8BC5C5FF1A73}" srcOrd="1" destOrd="0" parTransId="{2CA9F991-3243-41EC-BD8F-9977078514BB}" sibTransId="{A7E06721-F899-4852-B558-84D43A2BF473}"/>
    <dgm:cxn modelId="{68C35C8B-25A3-498E-B95F-D419F94CC4C3}" type="presOf" srcId="{94B7728E-A75E-4E8C-AA8A-2240687EE651}" destId="{FDEBCCF9-DBDC-43C9-AC77-27A96A95FE95}" srcOrd="1" destOrd="0" presId="urn:microsoft.com/office/officeart/2005/8/layout/venn2"/>
    <dgm:cxn modelId="{3CE6275A-0301-4762-A474-5D321B0E1650}" type="presOf" srcId="{CDE38D35-5AE9-4A24-855B-C9B51E3D993E}" destId="{FA64BE33-3BCB-4512-90A7-451220B29F6C}" srcOrd="0" destOrd="0" presId="urn:microsoft.com/office/officeart/2005/8/layout/venn2"/>
    <dgm:cxn modelId="{C30AC307-3A13-4AF9-BB2C-C436B10B30BF}" type="presOf" srcId="{745C4725-EABB-4646-BAF7-13B189DC187B}" destId="{EB753C12-925D-44CF-840C-523D12078564}" srcOrd="0" destOrd="0" presId="urn:microsoft.com/office/officeart/2005/8/layout/venn2"/>
    <dgm:cxn modelId="{91700AA6-C8EB-4F3E-B610-D667ECFA1138}" type="presOf" srcId="{BEC8370E-8550-4CB2-A4AE-877B38C9AD75}" destId="{A4E48A93-98B8-4BE0-9692-B8E422FB6A37}" srcOrd="0" destOrd="0" presId="urn:microsoft.com/office/officeart/2005/8/layout/venn2"/>
    <dgm:cxn modelId="{239A2EC5-6A0A-41F6-BC6B-80E0F9ABAA84}" srcId="{745C4725-EABB-4646-BAF7-13B189DC187B}" destId="{CDE38D35-5AE9-4A24-855B-C9B51E3D993E}" srcOrd="3" destOrd="0" parTransId="{2F7D5CBD-3688-4608-873A-716870668123}" sibTransId="{EA603456-4453-4103-AE37-C4EABB97AEF5}"/>
    <dgm:cxn modelId="{EC16AF4D-2909-4F03-96BC-A1C925AD8D22}" type="presOf" srcId="{BEC8370E-8550-4CB2-A4AE-877B38C9AD75}" destId="{DDDEBBEE-5ED2-4CE9-BBAC-FBFCCF83648F}" srcOrd="1" destOrd="0" presId="urn:microsoft.com/office/officeart/2005/8/layout/venn2"/>
    <dgm:cxn modelId="{EC54A57F-A51F-4FCD-8338-A0B8441D143B}" srcId="{745C4725-EABB-4646-BAF7-13B189DC187B}" destId="{BEC8370E-8550-4CB2-A4AE-877B38C9AD75}" srcOrd="0" destOrd="0" parTransId="{561FD525-2DD0-4322-8BBF-4973BCE00BD4}" sibTransId="{D91A2AD8-1194-4842-B872-966FC26EB16A}"/>
    <dgm:cxn modelId="{FFB8F18A-942B-4CA0-B8D0-46B5A8631892}" type="presOf" srcId="{7DBB7FFE-1BBE-4723-80E2-8BC5C5FF1A73}" destId="{95D7A416-FBA9-449C-ACA6-873C6B2E588B}" srcOrd="1" destOrd="0" presId="urn:microsoft.com/office/officeart/2005/8/layout/venn2"/>
    <dgm:cxn modelId="{3534269A-2319-484C-B129-E178866BB2F8}" type="presOf" srcId="{7DBB7FFE-1BBE-4723-80E2-8BC5C5FF1A73}" destId="{C1C2FE7C-2ACC-4022-88BE-4DDDE3E5A0CC}" srcOrd="0" destOrd="0" presId="urn:microsoft.com/office/officeart/2005/8/layout/venn2"/>
    <dgm:cxn modelId="{AF8D1D12-2780-406E-BD9E-E05D7510E872}" srcId="{745C4725-EABB-4646-BAF7-13B189DC187B}" destId="{9466B83B-1AF0-48CF-8135-0C99DE0F9E7E}" srcOrd="2" destOrd="0" parTransId="{257D17FC-54EC-4260-9701-69677E1DDA7E}" sibTransId="{AF1F2436-C59B-49E0-A40C-0E985A39EAB2}"/>
    <dgm:cxn modelId="{E3070240-ABB5-4DA5-9B16-B623B0A61BCD}" type="presOf" srcId="{9466B83B-1AF0-48CF-8135-0C99DE0F9E7E}" destId="{6B37D5BA-1C35-4450-B09A-F43C610AB4D6}" srcOrd="0" destOrd="0" presId="urn:microsoft.com/office/officeart/2005/8/layout/venn2"/>
    <dgm:cxn modelId="{A01438C7-CB27-4DBF-A534-D8F7689B2CDA}" type="presOf" srcId="{9466B83B-1AF0-48CF-8135-0C99DE0F9E7E}" destId="{32906B5E-731D-4BA0-866C-871C9692D9E2}" srcOrd="1" destOrd="0" presId="urn:microsoft.com/office/officeart/2005/8/layout/venn2"/>
    <dgm:cxn modelId="{9D499EA8-FECF-44AE-944E-9D730E3516D3}" type="presOf" srcId="{CDE38D35-5AE9-4A24-855B-C9B51E3D993E}" destId="{7374C757-581F-4674-9CEC-80F9DA3AA1DC}" srcOrd="1" destOrd="0" presId="urn:microsoft.com/office/officeart/2005/8/layout/venn2"/>
    <dgm:cxn modelId="{209E95C4-7322-49AA-A5D3-61F868ADABC2}" srcId="{745C4725-EABB-4646-BAF7-13B189DC187B}" destId="{94B7728E-A75E-4E8C-AA8A-2240687EE651}" srcOrd="4" destOrd="0" parTransId="{C1C5C03F-6789-4EB0-97BF-59C0E26813FB}" sibTransId="{99E5C813-22C6-4679-8B43-EB726562365D}"/>
    <dgm:cxn modelId="{7724B6C7-3F3A-46D1-A194-EE9F08F7312B}" type="presParOf" srcId="{EB753C12-925D-44CF-840C-523D12078564}" destId="{A6F24CF2-8B32-4201-BBB2-FBA1ABBA9196}" srcOrd="0" destOrd="0" presId="urn:microsoft.com/office/officeart/2005/8/layout/venn2"/>
    <dgm:cxn modelId="{DFD8C6B5-0222-49A4-85CF-7281586694E5}" type="presParOf" srcId="{A6F24CF2-8B32-4201-BBB2-FBA1ABBA9196}" destId="{A4E48A93-98B8-4BE0-9692-B8E422FB6A37}" srcOrd="0" destOrd="0" presId="urn:microsoft.com/office/officeart/2005/8/layout/venn2"/>
    <dgm:cxn modelId="{BAFA3708-5540-48B0-BEF9-0861C4F82A67}" type="presParOf" srcId="{A6F24CF2-8B32-4201-BBB2-FBA1ABBA9196}" destId="{DDDEBBEE-5ED2-4CE9-BBAC-FBFCCF83648F}" srcOrd="1" destOrd="0" presId="urn:microsoft.com/office/officeart/2005/8/layout/venn2"/>
    <dgm:cxn modelId="{6D24AB41-3D65-4F13-A85B-305C262E6717}" type="presParOf" srcId="{EB753C12-925D-44CF-840C-523D12078564}" destId="{ECA51E99-DD28-4C24-B20A-E520FD8EA511}" srcOrd="1" destOrd="0" presId="urn:microsoft.com/office/officeart/2005/8/layout/venn2"/>
    <dgm:cxn modelId="{48E8DD86-EE9D-4EB5-8F03-B35B2722C61C}" type="presParOf" srcId="{ECA51E99-DD28-4C24-B20A-E520FD8EA511}" destId="{C1C2FE7C-2ACC-4022-88BE-4DDDE3E5A0CC}" srcOrd="0" destOrd="0" presId="urn:microsoft.com/office/officeart/2005/8/layout/venn2"/>
    <dgm:cxn modelId="{17253816-B9C7-4691-9C37-0E50C2C15AFD}" type="presParOf" srcId="{ECA51E99-DD28-4C24-B20A-E520FD8EA511}" destId="{95D7A416-FBA9-449C-ACA6-873C6B2E588B}" srcOrd="1" destOrd="0" presId="urn:microsoft.com/office/officeart/2005/8/layout/venn2"/>
    <dgm:cxn modelId="{1D554C4B-6CF7-4676-A635-464B9FDDCBBA}" type="presParOf" srcId="{EB753C12-925D-44CF-840C-523D12078564}" destId="{D5A5FF36-8062-46CF-BC0A-4469CEC1A6E5}" srcOrd="2" destOrd="0" presId="urn:microsoft.com/office/officeart/2005/8/layout/venn2"/>
    <dgm:cxn modelId="{13DC8E58-BEC1-4E3C-BB72-83E35E21D2EB}" type="presParOf" srcId="{D5A5FF36-8062-46CF-BC0A-4469CEC1A6E5}" destId="{6B37D5BA-1C35-4450-B09A-F43C610AB4D6}" srcOrd="0" destOrd="0" presId="urn:microsoft.com/office/officeart/2005/8/layout/venn2"/>
    <dgm:cxn modelId="{BD53DA5F-EB8E-4E52-AFB0-6A682877021F}" type="presParOf" srcId="{D5A5FF36-8062-46CF-BC0A-4469CEC1A6E5}" destId="{32906B5E-731D-4BA0-866C-871C9692D9E2}" srcOrd="1" destOrd="0" presId="urn:microsoft.com/office/officeart/2005/8/layout/venn2"/>
    <dgm:cxn modelId="{70EC9EA9-ABB2-4688-AE17-4BFDD493CE5D}" type="presParOf" srcId="{EB753C12-925D-44CF-840C-523D12078564}" destId="{C6C7E0DA-17F7-4524-A997-25C031C4D6C7}" srcOrd="3" destOrd="0" presId="urn:microsoft.com/office/officeart/2005/8/layout/venn2"/>
    <dgm:cxn modelId="{A129ACA5-42F2-420C-99C6-FEE8A83FA3D7}" type="presParOf" srcId="{C6C7E0DA-17F7-4524-A997-25C031C4D6C7}" destId="{FA64BE33-3BCB-4512-90A7-451220B29F6C}" srcOrd="0" destOrd="0" presId="urn:microsoft.com/office/officeart/2005/8/layout/venn2"/>
    <dgm:cxn modelId="{A6A1833B-8472-4655-A201-3DF42605166F}" type="presParOf" srcId="{C6C7E0DA-17F7-4524-A997-25C031C4D6C7}" destId="{7374C757-581F-4674-9CEC-80F9DA3AA1DC}" srcOrd="1" destOrd="0" presId="urn:microsoft.com/office/officeart/2005/8/layout/venn2"/>
    <dgm:cxn modelId="{888D684E-DEFF-403F-AD9A-A93C28CE82C7}" type="presParOf" srcId="{EB753C12-925D-44CF-840C-523D12078564}" destId="{23889EE5-A569-494E-921D-5FEB2A324142}" srcOrd="4" destOrd="0" presId="urn:microsoft.com/office/officeart/2005/8/layout/venn2"/>
    <dgm:cxn modelId="{466EC748-4D82-4F12-8681-3BEDC912A089}" type="presParOf" srcId="{23889EE5-A569-494E-921D-5FEB2A324142}" destId="{D65772CF-8370-4FF2-9318-BD83ECC4CE2F}" srcOrd="0" destOrd="0" presId="urn:microsoft.com/office/officeart/2005/8/layout/venn2"/>
    <dgm:cxn modelId="{C40508DA-4E09-4561-A198-0B997E73B2C2}" type="presParOf" srcId="{23889EE5-A569-494E-921D-5FEB2A324142}" destId="{FDEBCCF9-DBDC-43C9-AC77-27A96A95FE95}" srcOrd="1" destOrd="0" presId="urn:microsoft.com/office/officeart/2005/8/layout/ven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4E48A93-98B8-4BE0-9692-B8E422FB6A37}">
      <dsp:nvSpPr>
        <dsp:cNvPr id="0" name=""/>
        <dsp:cNvSpPr/>
      </dsp:nvSpPr>
      <dsp:spPr>
        <a:xfrm>
          <a:off x="1250165" y="0"/>
          <a:ext cx="5500726" cy="5500726"/>
        </a:xfrm>
        <a:prstGeom prst="ellipse">
          <a:avLst/>
        </a:prstGeom>
        <a:solidFill>
          <a:srgbClr val="56617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en-US" sz="1000" kern="1200" dirty="0" smtClean="0">
              <a:latin typeface="Verdana" pitchFamily="34" charset="0"/>
            </a:rPr>
            <a:t>TUOTE</a:t>
          </a:r>
          <a:endParaRPr lang="en-US" sz="1000" kern="1200" dirty="0">
            <a:latin typeface="Verdana" pitchFamily="34" charset="0"/>
          </a:endParaRPr>
        </a:p>
      </dsp:txBody>
      <dsp:txXfrm>
        <a:off x="2969141" y="275036"/>
        <a:ext cx="2062772" cy="550072"/>
      </dsp:txXfrm>
    </dsp:sp>
    <dsp:sp modelId="{C1C2FE7C-2ACC-4022-88BE-4DDDE3E5A0CC}">
      <dsp:nvSpPr>
        <dsp:cNvPr id="0" name=""/>
        <dsp:cNvSpPr/>
      </dsp:nvSpPr>
      <dsp:spPr>
        <a:xfrm>
          <a:off x="1662719" y="825108"/>
          <a:ext cx="4675617" cy="4675617"/>
        </a:xfrm>
        <a:prstGeom prst="ellipse">
          <a:avLst/>
        </a:prstGeom>
        <a:solidFill>
          <a:srgbClr val="336F5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en-US" sz="1000" kern="1200" dirty="0" smtClean="0">
              <a:latin typeface="Verdana" pitchFamily="34" charset="0"/>
            </a:rPr>
            <a:t>TUOTTEEN MUKANA MYÖS PALVELUA</a:t>
          </a:r>
          <a:endParaRPr lang="en-US" sz="1000" kern="1200" dirty="0">
            <a:latin typeface="Verdana" pitchFamily="34" charset="0"/>
          </a:endParaRPr>
        </a:p>
      </dsp:txBody>
      <dsp:txXfrm>
        <a:off x="2992348" y="1093956"/>
        <a:ext cx="2016359" cy="537695"/>
      </dsp:txXfrm>
    </dsp:sp>
    <dsp:sp modelId="{6B37D5BA-1C35-4450-B09A-F43C610AB4D6}">
      <dsp:nvSpPr>
        <dsp:cNvPr id="0" name=""/>
        <dsp:cNvSpPr/>
      </dsp:nvSpPr>
      <dsp:spPr>
        <a:xfrm>
          <a:off x="2075273" y="1650217"/>
          <a:ext cx="3850508" cy="3850508"/>
        </a:xfrm>
        <a:prstGeom prst="ellipse">
          <a:avLst/>
        </a:prstGeom>
        <a:solidFill>
          <a:srgbClr val="00863D"/>
        </a:solidFill>
        <a:ln w="9525" cap="flat" cmpd="sng" algn="ctr">
          <a:solidFill>
            <a:schemeClr val="accent2">
              <a:shade val="95000"/>
              <a:satMod val="105000"/>
            </a:schemeClr>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en-US" sz="1000" kern="1200" dirty="0" smtClean="0">
              <a:latin typeface="Verdana" pitchFamily="34" charset="0"/>
            </a:rPr>
            <a:t>TUOTTEEN JA PALVELUN VÄLIMUOTO</a:t>
          </a:r>
          <a:endParaRPr lang="en-US" sz="1000" kern="1200" dirty="0">
            <a:latin typeface="Verdana" pitchFamily="34" charset="0"/>
          </a:endParaRPr>
        </a:p>
      </dsp:txBody>
      <dsp:txXfrm>
        <a:off x="3004209" y="1915902"/>
        <a:ext cx="1992637" cy="531370"/>
      </dsp:txXfrm>
    </dsp:sp>
    <dsp:sp modelId="{FA64BE33-3BCB-4512-90A7-451220B29F6C}">
      <dsp:nvSpPr>
        <dsp:cNvPr id="0" name=""/>
        <dsp:cNvSpPr/>
      </dsp:nvSpPr>
      <dsp:spPr>
        <a:xfrm>
          <a:off x="2487828" y="2475326"/>
          <a:ext cx="3025399" cy="3025399"/>
        </a:xfrm>
        <a:prstGeom prst="ellipse">
          <a:avLst/>
        </a:prstGeom>
        <a:solidFill>
          <a:srgbClr val="0DA31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en-US" sz="1000" kern="1200" dirty="0" smtClean="0">
              <a:latin typeface="Verdana" pitchFamily="34" charset="0"/>
            </a:rPr>
            <a:t>PALVELU, JOHON LIITTYY JOKIN TUOTE</a:t>
          </a:r>
          <a:endParaRPr lang="en-US" sz="1000" kern="1200" dirty="0">
            <a:latin typeface="Verdana" pitchFamily="34" charset="0"/>
          </a:endParaRPr>
        </a:p>
      </dsp:txBody>
      <dsp:txXfrm>
        <a:off x="3183670" y="2747612"/>
        <a:ext cx="1633715" cy="544571"/>
      </dsp:txXfrm>
    </dsp:sp>
    <dsp:sp modelId="{D65772CF-8370-4FF2-9318-BD83ECC4CE2F}">
      <dsp:nvSpPr>
        <dsp:cNvPr id="0" name=""/>
        <dsp:cNvSpPr/>
      </dsp:nvSpPr>
      <dsp:spPr>
        <a:xfrm>
          <a:off x="2900382" y="3300435"/>
          <a:ext cx="2200290" cy="2200290"/>
        </a:xfrm>
        <a:prstGeom prst="ellipse">
          <a:avLst/>
        </a:prstGeom>
        <a:solidFill>
          <a:srgbClr val="68D14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en-US" sz="1000" kern="1200" dirty="0" smtClean="0">
              <a:latin typeface="Verdana" pitchFamily="34" charset="0"/>
            </a:rPr>
            <a:t>PALVELU</a:t>
          </a:r>
          <a:endParaRPr lang="en-US" sz="1000" kern="1200" dirty="0">
            <a:latin typeface="Verdana" pitchFamily="34" charset="0"/>
          </a:endParaRPr>
        </a:p>
      </dsp:txBody>
      <dsp:txXfrm>
        <a:off x="3222607" y="3850508"/>
        <a:ext cx="1555840" cy="1100145"/>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Ylätunnisteen paikkamerkki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i-FI" dirty="0">
              <a:latin typeface="Arial" pitchFamily="34" charset="0"/>
            </a:endParaRPr>
          </a:p>
        </p:txBody>
      </p:sp>
      <p:sp>
        <p:nvSpPr>
          <p:cNvPr id="3" name="Päivämäärän paikkamerkki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33918B6-79F4-4546-8D00-A8A259310351}" type="datetimeFigureOut">
              <a:rPr lang="fi-FI" smtClean="0">
                <a:latin typeface="Arial" pitchFamily="34" charset="0"/>
              </a:rPr>
              <a:pPr/>
              <a:t>23.9.2010</a:t>
            </a:fld>
            <a:endParaRPr lang="fi-FI" dirty="0">
              <a:latin typeface="Arial" pitchFamily="34" charset="0"/>
            </a:endParaRPr>
          </a:p>
        </p:txBody>
      </p:sp>
      <p:sp>
        <p:nvSpPr>
          <p:cNvPr id="4" name="Alatunnisteen paikkamerkki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i-FI" dirty="0">
              <a:latin typeface="Arial" pitchFamily="34" charset="0"/>
            </a:endParaRPr>
          </a:p>
        </p:txBody>
      </p:sp>
      <p:sp>
        <p:nvSpPr>
          <p:cNvPr id="5" name="Dian numeron paikkamerkki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106B80F-828F-4297-94B9-39CD82E84D88}" type="slidenum">
              <a:rPr lang="fi-FI" smtClean="0">
                <a:latin typeface="Arial" pitchFamily="34" charset="0"/>
              </a:rPr>
              <a:pPr/>
              <a:t>‹#›</a:t>
            </a:fld>
            <a:endParaRPr lang="fi-FI" dirty="0">
              <a:latin typeface="Arial"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Ylätunnisteen paikkamerkki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en-US" dirty="0"/>
          </a:p>
        </p:txBody>
      </p:sp>
      <p:sp>
        <p:nvSpPr>
          <p:cNvPr id="3" name="Päivämäärän paikkamerkki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27523BD5-5A25-4FF5-BC79-67BC8E08D303}" type="datetimeFigureOut">
              <a:rPr lang="fi-FI" smtClean="0"/>
              <a:pPr/>
              <a:t>23.9.2010</a:t>
            </a:fld>
            <a:endParaRPr lang="en-US" dirty="0"/>
          </a:p>
        </p:txBody>
      </p:sp>
      <p:sp>
        <p:nvSpPr>
          <p:cNvPr id="4" name="Dian kuvan paikkamerkki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Huomautusten paikkamerkki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i-FI" dirty="0" smtClean="0"/>
              <a:t>Muokkaa tekstin perustyylejä napsauttamalla</a:t>
            </a:r>
          </a:p>
          <a:p>
            <a:pPr lvl="1"/>
            <a:r>
              <a:rPr lang="fi-FI" dirty="0" smtClean="0"/>
              <a:t>toinen taso</a:t>
            </a:r>
          </a:p>
          <a:p>
            <a:pPr lvl="2"/>
            <a:r>
              <a:rPr lang="fi-FI" dirty="0" smtClean="0"/>
              <a:t>kolmas taso</a:t>
            </a:r>
          </a:p>
          <a:p>
            <a:pPr lvl="3"/>
            <a:r>
              <a:rPr lang="fi-FI" dirty="0" smtClean="0"/>
              <a:t>neljäs taso</a:t>
            </a:r>
          </a:p>
          <a:p>
            <a:pPr lvl="4"/>
            <a:r>
              <a:rPr lang="fi-FI" dirty="0" smtClean="0"/>
              <a:t>viides taso</a:t>
            </a:r>
            <a:endParaRPr lang="en-US" dirty="0"/>
          </a:p>
        </p:txBody>
      </p:sp>
      <p:sp>
        <p:nvSpPr>
          <p:cNvPr id="6" name="Alatunnisteen paikkamerkki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en-US" dirty="0"/>
          </a:p>
        </p:txBody>
      </p:sp>
      <p:sp>
        <p:nvSpPr>
          <p:cNvPr id="7" name="Dian numeron paikkamerkki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01372D93-5ADC-4B34-BCF4-0F384A22DF0A}"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Otsikkodia">
    <p:spTree>
      <p:nvGrpSpPr>
        <p:cNvPr id="1" name=""/>
        <p:cNvGrpSpPr/>
        <p:nvPr/>
      </p:nvGrpSpPr>
      <p:grpSpPr>
        <a:xfrm>
          <a:off x="0" y="0"/>
          <a:ext cx="0" cy="0"/>
          <a:chOff x="0" y="0"/>
          <a:chExt cx="0" cy="0"/>
        </a:xfrm>
      </p:grpSpPr>
      <p:sp>
        <p:nvSpPr>
          <p:cNvPr id="2" name="Otsikko 1"/>
          <p:cNvSpPr>
            <a:spLocks noGrp="1"/>
          </p:cNvSpPr>
          <p:nvPr>
            <p:ph type="ctrTitle"/>
          </p:nvPr>
        </p:nvSpPr>
        <p:spPr>
          <a:xfrm>
            <a:off x="685800" y="2130425"/>
            <a:ext cx="7772400" cy="1470025"/>
          </a:xfrm>
        </p:spPr>
        <p:txBody>
          <a:bodyPr/>
          <a:lstStyle/>
          <a:p>
            <a:r>
              <a:rPr lang="fi-FI" smtClean="0"/>
              <a:t>Muokkaa perustyyl. napsautt.</a:t>
            </a:r>
            <a:endParaRPr lang="en-US"/>
          </a:p>
        </p:txBody>
      </p:sp>
      <p:sp>
        <p:nvSpPr>
          <p:cNvPr id="3" name="Alaotsikk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smtClean="0"/>
              <a:t>Muokkaa alaotsikon perustyyliä napsautt.</a:t>
            </a:r>
            <a:endParaRPr lang="en-US"/>
          </a:p>
        </p:txBody>
      </p:sp>
      <p:sp>
        <p:nvSpPr>
          <p:cNvPr id="4" name="Päivämäärän paikkamerkki 3"/>
          <p:cNvSpPr>
            <a:spLocks noGrp="1"/>
          </p:cNvSpPr>
          <p:nvPr>
            <p:ph type="dt" sz="half" idx="10"/>
          </p:nvPr>
        </p:nvSpPr>
        <p:spPr/>
        <p:txBody>
          <a:bodyPr/>
          <a:lstStyle/>
          <a:p>
            <a:fld id="{E1F24AF7-3713-4BF6-831F-1C2D7EC51BEC}" type="datetimeFigureOut">
              <a:rPr lang="fi-FI" smtClean="0"/>
              <a:pPr/>
              <a:t>23.9.2010</a:t>
            </a:fld>
            <a:endParaRPr lang="en-US"/>
          </a:p>
        </p:txBody>
      </p:sp>
      <p:sp>
        <p:nvSpPr>
          <p:cNvPr id="5" name="Alatunnisteen paikkamerkki 4"/>
          <p:cNvSpPr>
            <a:spLocks noGrp="1"/>
          </p:cNvSpPr>
          <p:nvPr>
            <p:ph type="ftr" sz="quarter" idx="11"/>
          </p:nvPr>
        </p:nvSpPr>
        <p:spPr/>
        <p:txBody>
          <a:bodyPr/>
          <a:lstStyle/>
          <a:p>
            <a:endParaRPr lang="en-US"/>
          </a:p>
        </p:txBody>
      </p:sp>
      <p:sp>
        <p:nvSpPr>
          <p:cNvPr id="6" name="Dian numeron paikkamerkki 5"/>
          <p:cNvSpPr>
            <a:spLocks noGrp="1"/>
          </p:cNvSpPr>
          <p:nvPr>
            <p:ph type="sldNum" sz="quarter" idx="12"/>
          </p:nvPr>
        </p:nvSpPr>
        <p:spPr/>
        <p:txBody>
          <a:bodyPr/>
          <a:lstStyle/>
          <a:p>
            <a:fld id="{EB32DEA2-6AB1-4827-BA1D-C80E95C7543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Otsikko ja pystysuora teksti">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en-US"/>
          </a:p>
        </p:txBody>
      </p:sp>
      <p:sp>
        <p:nvSpPr>
          <p:cNvPr id="3" name="Pystysuoran tekstin paikkamerkki 2"/>
          <p:cNvSpPr>
            <a:spLocks noGrp="1"/>
          </p:cNvSpPr>
          <p:nvPr>
            <p:ph type="body" orient="vert" idx="1"/>
          </p:nvPr>
        </p:nvSpPr>
        <p:spPr/>
        <p:txBody>
          <a:bodyPr vert="eaVert"/>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en-US"/>
          </a:p>
        </p:txBody>
      </p:sp>
      <p:sp>
        <p:nvSpPr>
          <p:cNvPr id="4" name="Päivämäärän paikkamerkki 3"/>
          <p:cNvSpPr>
            <a:spLocks noGrp="1"/>
          </p:cNvSpPr>
          <p:nvPr>
            <p:ph type="dt" sz="half" idx="10"/>
          </p:nvPr>
        </p:nvSpPr>
        <p:spPr/>
        <p:txBody>
          <a:bodyPr/>
          <a:lstStyle/>
          <a:p>
            <a:fld id="{E1F24AF7-3713-4BF6-831F-1C2D7EC51BEC}" type="datetimeFigureOut">
              <a:rPr lang="fi-FI" smtClean="0"/>
              <a:pPr/>
              <a:t>23.9.2010</a:t>
            </a:fld>
            <a:endParaRPr lang="en-US"/>
          </a:p>
        </p:txBody>
      </p:sp>
      <p:sp>
        <p:nvSpPr>
          <p:cNvPr id="5" name="Alatunnisteen paikkamerkki 4"/>
          <p:cNvSpPr>
            <a:spLocks noGrp="1"/>
          </p:cNvSpPr>
          <p:nvPr>
            <p:ph type="ftr" sz="quarter" idx="11"/>
          </p:nvPr>
        </p:nvSpPr>
        <p:spPr/>
        <p:txBody>
          <a:bodyPr/>
          <a:lstStyle/>
          <a:p>
            <a:endParaRPr lang="en-US"/>
          </a:p>
        </p:txBody>
      </p:sp>
      <p:sp>
        <p:nvSpPr>
          <p:cNvPr id="6" name="Dian numeron paikkamerkki 5"/>
          <p:cNvSpPr>
            <a:spLocks noGrp="1"/>
          </p:cNvSpPr>
          <p:nvPr>
            <p:ph type="sldNum" sz="quarter" idx="12"/>
          </p:nvPr>
        </p:nvSpPr>
        <p:spPr/>
        <p:txBody>
          <a:bodyPr/>
          <a:lstStyle/>
          <a:p>
            <a:fld id="{EB32DEA2-6AB1-4827-BA1D-C80E95C7543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Pystysuora otsikko ja teksti">
    <p:spTree>
      <p:nvGrpSpPr>
        <p:cNvPr id="1" name=""/>
        <p:cNvGrpSpPr/>
        <p:nvPr/>
      </p:nvGrpSpPr>
      <p:grpSpPr>
        <a:xfrm>
          <a:off x="0" y="0"/>
          <a:ext cx="0" cy="0"/>
          <a:chOff x="0" y="0"/>
          <a:chExt cx="0" cy="0"/>
        </a:xfrm>
      </p:grpSpPr>
      <p:sp>
        <p:nvSpPr>
          <p:cNvPr id="2" name="Pystysuora otsikko 1"/>
          <p:cNvSpPr>
            <a:spLocks noGrp="1"/>
          </p:cNvSpPr>
          <p:nvPr>
            <p:ph type="title" orient="vert"/>
          </p:nvPr>
        </p:nvSpPr>
        <p:spPr>
          <a:xfrm>
            <a:off x="6629400" y="274638"/>
            <a:ext cx="2057400" cy="5851525"/>
          </a:xfrm>
        </p:spPr>
        <p:txBody>
          <a:bodyPr vert="eaVert"/>
          <a:lstStyle/>
          <a:p>
            <a:r>
              <a:rPr lang="fi-FI" smtClean="0"/>
              <a:t>Muokkaa perustyyl. napsautt.</a:t>
            </a:r>
            <a:endParaRPr lang="en-US"/>
          </a:p>
        </p:txBody>
      </p:sp>
      <p:sp>
        <p:nvSpPr>
          <p:cNvPr id="3" name="Pystysuoran tekstin paikkamerkki 2"/>
          <p:cNvSpPr>
            <a:spLocks noGrp="1"/>
          </p:cNvSpPr>
          <p:nvPr>
            <p:ph type="body" orient="vert" idx="1"/>
          </p:nvPr>
        </p:nvSpPr>
        <p:spPr>
          <a:xfrm>
            <a:off x="457200" y="274638"/>
            <a:ext cx="6019800" cy="5851525"/>
          </a:xfrm>
        </p:spPr>
        <p:txBody>
          <a:bodyPr vert="eaVert"/>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en-US"/>
          </a:p>
        </p:txBody>
      </p:sp>
      <p:sp>
        <p:nvSpPr>
          <p:cNvPr id="4" name="Päivämäärän paikkamerkki 3"/>
          <p:cNvSpPr>
            <a:spLocks noGrp="1"/>
          </p:cNvSpPr>
          <p:nvPr>
            <p:ph type="dt" sz="half" idx="10"/>
          </p:nvPr>
        </p:nvSpPr>
        <p:spPr/>
        <p:txBody>
          <a:bodyPr/>
          <a:lstStyle/>
          <a:p>
            <a:fld id="{E1F24AF7-3713-4BF6-831F-1C2D7EC51BEC}" type="datetimeFigureOut">
              <a:rPr lang="fi-FI" smtClean="0"/>
              <a:pPr/>
              <a:t>23.9.2010</a:t>
            </a:fld>
            <a:endParaRPr lang="en-US"/>
          </a:p>
        </p:txBody>
      </p:sp>
      <p:sp>
        <p:nvSpPr>
          <p:cNvPr id="5" name="Alatunnisteen paikkamerkki 4"/>
          <p:cNvSpPr>
            <a:spLocks noGrp="1"/>
          </p:cNvSpPr>
          <p:nvPr>
            <p:ph type="ftr" sz="quarter" idx="11"/>
          </p:nvPr>
        </p:nvSpPr>
        <p:spPr/>
        <p:txBody>
          <a:bodyPr/>
          <a:lstStyle/>
          <a:p>
            <a:endParaRPr lang="en-US"/>
          </a:p>
        </p:txBody>
      </p:sp>
      <p:sp>
        <p:nvSpPr>
          <p:cNvPr id="6" name="Dian numeron paikkamerkki 5"/>
          <p:cNvSpPr>
            <a:spLocks noGrp="1"/>
          </p:cNvSpPr>
          <p:nvPr>
            <p:ph type="sldNum" sz="quarter" idx="12"/>
          </p:nvPr>
        </p:nvSpPr>
        <p:spPr/>
        <p:txBody>
          <a:bodyPr/>
          <a:lstStyle/>
          <a:p>
            <a:fld id="{EB32DEA2-6AB1-4827-BA1D-C80E95C7543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en-US"/>
          </a:p>
        </p:txBody>
      </p:sp>
      <p:sp>
        <p:nvSpPr>
          <p:cNvPr id="3" name="Sisällön paikkamerkki 2"/>
          <p:cNvSpPr>
            <a:spLocks noGrp="1"/>
          </p:cNvSpPr>
          <p:nvPr>
            <p:ph idx="1"/>
          </p:nvPr>
        </p:nvSpPr>
        <p:spPr/>
        <p:txBody>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en-US"/>
          </a:p>
        </p:txBody>
      </p:sp>
      <p:sp>
        <p:nvSpPr>
          <p:cNvPr id="4" name="Päivämäärän paikkamerkki 3"/>
          <p:cNvSpPr>
            <a:spLocks noGrp="1"/>
          </p:cNvSpPr>
          <p:nvPr>
            <p:ph type="dt" sz="half" idx="10"/>
          </p:nvPr>
        </p:nvSpPr>
        <p:spPr/>
        <p:txBody>
          <a:bodyPr/>
          <a:lstStyle/>
          <a:p>
            <a:fld id="{E1F24AF7-3713-4BF6-831F-1C2D7EC51BEC}" type="datetimeFigureOut">
              <a:rPr lang="fi-FI" smtClean="0"/>
              <a:pPr/>
              <a:t>23.9.2010</a:t>
            </a:fld>
            <a:endParaRPr lang="en-US"/>
          </a:p>
        </p:txBody>
      </p:sp>
      <p:sp>
        <p:nvSpPr>
          <p:cNvPr id="5" name="Alatunnisteen paikkamerkki 4"/>
          <p:cNvSpPr>
            <a:spLocks noGrp="1"/>
          </p:cNvSpPr>
          <p:nvPr>
            <p:ph type="ftr" sz="quarter" idx="11"/>
          </p:nvPr>
        </p:nvSpPr>
        <p:spPr/>
        <p:txBody>
          <a:bodyPr/>
          <a:lstStyle/>
          <a:p>
            <a:endParaRPr lang="en-US"/>
          </a:p>
        </p:txBody>
      </p:sp>
      <p:sp>
        <p:nvSpPr>
          <p:cNvPr id="6" name="Dian numeron paikkamerkki 5"/>
          <p:cNvSpPr>
            <a:spLocks noGrp="1"/>
          </p:cNvSpPr>
          <p:nvPr>
            <p:ph type="sldNum" sz="quarter" idx="12"/>
          </p:nvPr>
        </p:nvSpPr>
        <p:spPr/>
        <p:txBody>
          <a:bodyPr/>
          <a:lstStyle/>
          <a:p>
            <a:fld id="{EB32DEA2-6AB1-4827-BA1D-C80E95C7543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Osan ylätunniste">
    <p:spTree>
      <p:nvGrpSpPr>
        <p:cNvPr id="1" name=""/>
        <p:cNvGrpSpPr/>
        <p:nvPr/>
      </p:nvGrpSpPr>
      <p:grpSpPr>
        <a:xfrm>
          <a:off x="0" y="0"/>
          <a:ext cx="0" cy="0"/>
          <a:chOff x="0" y="0"/>
          <a:chExt cx="0" cy="0"/>
        </a:xfrm>
      </p:grpSpPr>
      <p:sp>
        <p:nvSpPr>
          <p:cNvPr id="2" name="Otsikko 1"/>
          <p:cNvSpPr>
            <a:spLocks noGrp="1"/>
          </p:cNvSpPr>
          <p:nvPr>
            <p:ph type="title"/>
          </p:nvPr>
        </p:nvSpPr>
        <p:spPr>
          <a:xfrm>
            <a:off x="722313" y="4406900"/>
            <a:ext cx="7772400" cy="1362075"/>
          </a:xfrm>
        </p:spPr>
        <p:txBody>
          <a:bodyPr anchor="t"/>
          <a:lstStyle>
            <a:lvl1pPr algn="l">
              <a:defRPr sz="4000" b="1" cap="all"/>
            </a:lvl1pPr>
          </a:lstStyle>
          <a:p>
            <a:r>
              <a:rPr lang="fi-FI" smtClean="0"/>
              <a:t>Muokkaa perustyyl. napsautt.</a:t>
            </a:r>
            <a:endParaRPr lang="en-US"/>
          </a:p>
        </p:txBody>
      </p:sp>
      <p:sp>
        <p:nvSpPr>
          <p:cNvPr id="3" name="Tekstin paikkamerkki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i-FI" smtClean="0"/>
              <a:t>Muokkaa tekstin perustyylejä napsauttamalla</a:t>
            </a:r>
          </a:p>
        </p:txBody>
      </p:sp>
      <p:sp>
        <p:nvSpPr>
          <p:cNvPr id="4" name="Päivämäärän paikkamerkki 3"/>
          <p:cNvSpPr>
            <a:spLocks noGrp="1"/>
          </p:cNvSpPr>
          <p:nvPr>
            <p:ph type="dt" sz="half" idx="10"/>
          </p:nvPr>
        </p:nvSpPr>
        <p:spPr/>
        <p:txBody>
          <a:bodyPr/>
          <a:lstStyle/>
          <a:p>
            <a:fld id="{E1F24AF7-3713-4BF6-831F-1C2D7EC51BEC}" type="datetimeFigureOut">
              <a:rPr lang="fi-FI" smtClean="0"/>
              <a:pPr/>
              <a:t>23.9.2010</a:t>
            </a:fld>
            <a:endParaRPr lang="en-US"/>
          </a:p>
        </p:txBody>
      </p:sp>
      <p:sp>
        <p:nvSpPr>
          <p:cNvPr id="5" name="Alatunnisteen paikkamerkki 4"/>
          <p:cNvSpPr>
            <a:spLocks noGrp="1"/>
          </p:cNvSpPr>
          <p:nvPr>
            <p:ph type="ftr" sz="quarter" idx="11"/>
          </p:nvPr>
        </p:nvSpPr>
        <p:spPr/>
        <p:txBody>
          <a:bodyPr/>
          <a:lstStyle/>
          <a:p>
            <a:endParaRPr lang="en-US"/>
          </a:p>
        </p:txBody>
      </p:sp>
      <p:sp>
        <p:nvSpPr>
          <p:cNvPr id="6" name="Dian numeron paikkamerkki 5"/>
          <p:cNvSpPr>
            <a:spLocks noGrp="1"/>
          </p:cNvSpPr>
          <p:nvPr>
            <p:ph type="sldNum" sz="quarter" idx="12"/>
          </p:nvPr>
        </p:nvSpPr>
        <p:spPr/>
        <p:txBody>
          <a:bodyPr/>
          <a:lstStyle/>
          <a:p>
            <a:fld id="{EB32DEA2-6AB1-4827-BA1D-C80E95C7543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en-US"/>
          </a:p>
        </p:txBody>
      </p:sp>
      <p:sp>
        <p:nvSpPr>
          <p:cNvPr id="3" name="Sisällön paikkamerkk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en-US"/>
          </a:p>
        </p:txBody>
      </p:sp>
      <p:sp>
        <p:nvSpPr>
          <p:cNvPr id="4" name="Sisällön paikkamerkk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en-US"/>
          </a:p>
        </p:txBody>
      </p:sp>
      <p:sp>
        <p:nvSpPr>
          <p:cNvPr id="5" name="Päivämäärän paikkamerkki 4"/>
          <p:cNvSpPr>
            <a:spLocks noGrp="1"/>
          </p:cNvSpPr>
          <p:nvPr>
            <p:ph type="dt" sz="half" idx="10"/>
          </p:nvPr>
        </p:nvSpPr>
        <p:spPr/>
        <p:txBody>
          <a:bodyPr/>
          <a:lstStyle/>
          <a:p>
            <a:fld id="{E1F24AF7-3713-4BF6-831F-1C2D7EC51BEC}" type="datetimeFigureOut">
              <a:rPr lang="fi-FI" smtClean="0"/>
              <a:pPr/>
              <a:t>23.9.2010</a:t>
            </a:fld>
            <a:endParaRPr lang="en-US"/>
          </a:p>
        </p:txBody>
      </p:sp>
      <p:sp>
        <p:nvSpPr>
          <p:cNvPr id="6" name="Alatunnisteen paikkamerkki 5"/>
          <p:cNvSpPr>
            <a:spLocks noGrp="1"/>
          </p:cNvSpPr>
          <p:nvPr>
            <p:ph type="ftr" sz="quarter" idx="11"/>
          </p:nvPr>
        </p:nvSpPr>
        <p:spPr/>
        <p:txBody>
          <a:bodyPr/>
          <a:lstStyle/>
          <a:p>
            <a:endParaRPr lang="en-US"/>
          </a:p>
        </p:txBody>
      </p:sp>
      <p:sp>
        <p:nvSpPr>
          <p:cNvPr id="7" name="Dian numeron paikkamerkki 6"/>
          <p:cNvSpPr>
            <a:spLocks noGrp="1"/>
          </p:cNvSpPr>
          <p:nvPr>
            <p:ph type="sldNum" sz="quarter" idx="12"/>
          </p:nvPr>
        </p:nvSpPr>
        <p:spPr/>
        <p:txBody>
          <a:bodyPr/>
          <a:lstStyle/>
          <a:p>
            <a:fld id="{EB32DEA2-6AB1-4827-BA1D-C80E95C7543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tailu">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lvl1pPr>
              <a:defRPr/>
            </a:lvl1pPr>
          </a:lstStyle>
          <a:p>
            <a:r>
              <a:rPr lang="fi-FI" smtClean="0"/>
              <a:t>Muokkaa perustyyl. napsautt.</a:t>
            </a:r>
            <a:endParaRPr lang="en-US"/>
          </a:p>
        </p:txBody>
      </p:sp>
      <p:sp>
        <p:nvSpPr>
          <p:cNvPr id="3" name="Tekstin paikkamerkki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Muokkaa tekstin perustyylejä napsauttamalla</a:t>
            </a:r>
          </a:p>
        </p:txBody>
      </p:sp>
      <p:sp>
        <p:nvSpPr>
          <p:cNvPr id="4" name="Sisällön paikkamerkk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en-US"/>
          </a:p>
        </p:txBody>
      </p:sp>
      <p:sp>
        <p:nvSpPr>
          <p:cNvPr id="5" name="Tekstin paikkamerkki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Muokkaa tekstin perustyylejä napsauttamalla</a:t>
            </a:r>
          </a:p>
        </p:txBody>
      </p:sp>
      <p:sp>
        <p:nvSpPr>
          <p:cNvPr id="6" name="Sisällön paikkamerkk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en-US"/>
          </a:p>
        </p:txBody>
      </p:sp>
      <p:sp>
        <p:nvSpPr>
          <p:cNvPr id="7" name="Päivämäärän paikkamerkki 6"/>
          <p:cNvSpPr>
            <a:spLocks noGrp="1"/>
          </p:cNvSpPr>
          <p:nvPr>
            <p:ph type="dt" sz="half" idx="10"/>
          </p:nvPr>
        </p:nvSpPr>
        <p:spPr/>
        <p:txBody>
          <a:bodyPr/>
          <a:lstStyle/>
          <a:p>
            <a:fld id="{E1F24AF7-3713-4BF6-831F-1C2D7EC51BEC}" type="datetimeFigureOut">
              <a:rPr lang="fi-FI" smtClean="0"/>
              <a:pPr/>
              <a:t>23.9.2010</a:t>
            </a:fld>
            <a:endParaRPr lang="en-US"/>
          </a:p>
        </p:txBody>
      </p:sp>
      <p:sp>
        <p:nvSpPr>
          <p:cNvPr id="8" name="Alatunnisteen paikkamerkki 7"/>
          <p:cNvSpPr>
            <a:spLocks noGrp="1"/>
          </p:cNvSpPr>
          <p:nvPr>
            <p:ph type="ftr" sz="quarter" idx="11"/>
          </p:nvPr>
        </p:nvSpPr>
        <p:spPr/>
        <p:txBody>
          <a:bodyPr/>
          <a:lstStyle/>
          <a:p>
            <a:endParaRPr lang="en-US"/>
          </a:p>
        </p:txBody>
      </p:sp>
      <p:sp>
        <p:nvSpPr>
          <p:cNvPr id="9" name="Dian numeron paikkamerkki 8"/>
          <p:cNvSpPr>
            <a:spLocks noGrp="1"/>
          </p:cNvSpPr>
          <p:nvPr>
            <p:ph type="sldNum" sz="quarter" idx="12"/>
          </p:nvPr>
        </p:nvSpPr>
        <p:spPr/>
        <p:txBody>
          <a:bodyPr/>
          <a:lstStyle/>
          <a:p>
            <a:fld id="{EB32DEA2-6AB1-4827-BA1D-C80E95C7543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en-US"/>
          </a:p>
        </p:txBody>
      </p:sp>
      <p:sp>
        <p:nvSpPr>
          <p:cNvPr id="3" name="Päivämäärän paikkamerkki 2"/>
          <p:cNvSpPr>
            <a:spLocks noGrp="1"/>
          </p:cNvSpPr>
          <p:nvPr>
            <p:ph type="dt" sz="half" idx="10"/>
          </p:nvPr>
        </p:nvSpPr>
        <p:spPr/>
        <p:txBody>
          <a:bodyPr/>
          <a:lstStyle/>
          <a:p>
            <a:fld id="{E1F24AF7-3713-4BF6-831F-1C2D7EC51BEC}" type="datetimeFigureOut">
              <a:rPr lang="fi-FI" smtClean="0"/>
              <a:pPr/>
              <a:t>23.9.2010</a:t>
            </a:fld>
            <a:endParaRPr lang="en-US"/>
          </a:p>
        </p:txBody>
      </p:sp>
      <p:sp>
        <p:nvSpPr>
          <p:cNvPr id="4" name="Alatunnisteen paikkamerkki 3"/>
          <p:cNvSpPr>
            <a:spLocks noGrp="1"/>
          </p:cNvSpPr>
          <p:nvPr>
            <p:ph type="ftr" sz="quarter" idx="11"/>
          </p:nvPr>
        </p:nvSpPr>
        <p:spPr/>
        <p:txBody>
          <a:bodyPr/>
          <a:lstStyle/>
          <a:p>
            <a:endParaRPr lang="en-US"/>
          </a:p>
        </p:txBody>
      </p:sp>
      <p:sp>
        <p:nvSpPr>
          <p:cNvPr id="5" name="Dian numeron paikkamerkki 4"/>
          <p:cNvSpPr>
            <a:spLocks noGrp="1"/>
          </p:cNvSpPr>
          <p:nvPr>
            <p:ph type="sldNum" sz="quarter" idx="12"/>
          </p:nvPr>
        </p:nvSpPr>
        <p:spPr/>
        <p:txBody>
          <a:bodyPr/>
          <a:lstStyle/>
          <a:p>
            <a:fld id="{EB32DEA2-6AB1-4827-BA1D-C80E95C7543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sp>
        <p:nvSpPr>
          <p:cNvPr id="2" name="Päivämäärän paikkamerkki 1"/>
          <p:cNvSpPr>
            <a:spLocks noGrp="1"/>
          </p:cNvSpPr>
          <p:nvPr>
            <p:ph type="dt" sz="half" idx="10"/>
          </p:nvPr>
        </p:nvSpPr>
        <p:spPr/>
        <p:txBody>
          <a:bodyPr/>
          <a:lstStyle/>
          <a:p>
            <a:fld id="{E1F24AF7-3713-4BF6-831F-1C2D7EC51BEC}" type="datetimeFigureOut">
              <a:rPr lang="fi-FI" smtClean="0"/>
              <a:pPr/>
              <a:t>23.9.2010</a:t>
            </a:fld>
            <a:endParaRPr lang="en-US"/>
          </a:p>
        </p:txBody>
      </p:sp>
      <p:sp>
        <p:nvSpPr>
          <p:cNvPr id="3" name="Alatunnisteen paikkamerkki 2"/>
          <p:cNvSpPr>
            <a:spLocks noGrp="1"/>
          </p:cNvSpPr>
          <p:nvPr>
            <p:ph type="ftr" sz="quarter" idx="11"/>
          </p:nvPr>
        </p:nvSpPr>
        <p:spPr/>
        <p:txBody>
          <a:bodyPr/>
          <a:lstStyle/>
          <a:p>
            <a:endParaRPr lang="en-US"/>
          </a:p>
        </p:txBody>
      </p:sp>
      <p:sp>
        <p:nvSpPr>
          <p:cNvPr id="4" name="Dian numeron paikkamerkki 3"/>
          <p:cNvSpPr>
            <a:spLocks noGrp="1"/>
          </p:cNvSpPr>
          <p:nvPr>
            <p:ph type="sldNum" sz="quarter" idx="12"/>
          </p:nvPr>
        </p:nvSpPr>
        <p:spPr/>
        <p:txBody>
          <a:bodyPr/>
          <a:lstStyle/>
          <a:p>
            <a:fld id="{EB32DEA2-6AB1-4827-BA1D-C80E95C7543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tsikollinen sisältö">
    <p:spTree>
      <p:nvGrpSpPr>
        <p:cNvPr id="1" name=""/>
        <p:cNvGrpSpPr/>
        <p:nvPr/>
      </p:nvGrpSpPr>
      <p:grpSpPr>
        <a:xfrm>
          <a:off x="0" y="0"/>
          <a:ext cx="0" cy="0"/>
          <a:chOff x="0" y="0"/>
          <a:chExt cx="0" cy="0"/>
        </a:xfrm>
      </p:grpSpPr>
      <p:sp>
        <p:nvSpPr>
          <p:cNvPr id="2" name="Otsikko 1"/>
          <p:cNvSpPr>
            <a:spLocks noGrp="1"/>
          </p:cNvSpPr>
          <p:nvPr>
            <p:ph type="title"/>
          </p:nvPr>
        </p:nvSpPr>
        <p:spPr>
          <a:xfrm>
            <a:off x="457200" y="273050"/>
            <a:ext cx="3008313" cy="1162050"/>
          </a:xfrm>
        </p:spPr>
        <p:txBody>
          <a:bodyPr anchor="b"/>
          <a:lstStyle>
            <a:lvl1pPr algn="l">
              <a:defRPr sz="2000" b="1"/>
            </a:lvl1pPr>
          </a:lstStyle>
          <a:p>
            <a:r>
              <a:rPr lang="fi-FI" smtClean="0"/>
              <a:t>Muokkaa perustyyl. napsautt.</a:t>
            </a:r>
            <a:endParaRPr lang="en-US"/>
          </a:p>
        </p:txBody>
      </p:sp>
      <p:sp>
        <p:nvSpPr>
          <p:cNvPr id="3" name="Sisällön paikkamerkk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en-US"/>
          </a:p>
        </p:txBody>
      </p:sp>
      <p:sp>
        <p:nvSpPr>
          <p:cNvPr id="4" name="Tekstin paikkamerkki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Muokkaa tekstin perustyylejä napsauttamalla</a:t>
            </a:r>
          </a:p>
        </p:txBody>
      </p:sp>
      <p:sp>
        <p:nvSpPr>
          <p:cNvPr id="5" name="Päivämäärän paikkamerkki 4"/>
          <p:cNvSpPr>
            <a:spLocks noGrp="1"/>
          </p:cNvSpPr>
          <p:nvPr>
            <p:ph type="dt" sz="half" idx="10"/>
          </p:nvPr>
        </p:nvSpPr>
        <p:spPr/>
        <p:txBody>
          <a:bodyPr/>
          <a:lstStyle/>
          <a:p>
            <a:fld id="{E1F24AF7-3713-4BF6-831F-1C2D7EC51BEC}" type="datetimeFigureOut">
              <a:rPr lang="fi-FI" smtClean="0"/>
              <a:pPr/>
              <a:t>23.9.2010</a:t>
            </a:fld>
            <a:endParaRPr lang="en-US"/>
          </a:p>
        </p:txBody>
      </p:sp>
      <p:sp>
        <p:nvSpPr>
          <p:cNvPr id="6" name="Alatunnisteen paikkamerkki 5"/>
          <p:cNvSpPr>
            <a:spLocks noGrp="1"/>
          </p:cNvSpPr>
          <p:nvPr>
            <p:ph type="ftr" sz="quarter" idx="11"/>
          </p:nvPr>
        </p:nvSpPr>
        <p:spPr/>
        <p:txBody>
          <a:bodyPr/>
          <a:lstStyle/>
          <a:p>
            <a:endParaRPr lang="en-US"/>
          </a:p>
        </p:txBody>
      </p:sp>
      <p:sp>
        <p:nvSpPr>
          <p:cNvPr id="7" name="Dian numeron paikkamerkki 6"/>
          <p:cNvSpPr>
            <a:spLocks noGrp="1"/>
          </p:cNvSpPr>
          <p:nvPr>
            <p:ph type="sldNum" sz="quarter" idx="12"/>
          </p:nvPr>
        </p:nvSpPr>
        <p:spPr/>
        <p:txBody>
          <a:bodyPr/>
          <a:lstStyle/>
          <a:p>
            <a:fld id="{EB32DEA2-6AB1-4827-BA1D-C80E95C7543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tsikollinen kuva">
    <p:spTree>
      <p:nvGrpSpPr>
        <p:cNvPr id="1" name=""/>
        <p:cNvGrpSpPr/>
        <p:nvPr/>
      </p:nvGrpSpPr>
      <p:grpSpPr>
        <a:xfrm>
          <a:off x="0" y="0"/>
          <a:ext cx="0" cy="0"/>
          <a:chOff x="0" y="0"/>
          <a:chExt cx="0" cy="0"/>
        </a:xfrm>
      </p:grpSpPr>
      <p:sp>
        <p:nvSpPr>
          <p:cNvPr id="2" name="Otsikko 1"/>
          <p:cNvSpPr>
            <a:spLocks noGrp="1"/>
          </p:cNvSpPr>
          <p:nvPr>
            <p:ph type="title"/>
          </p:nvPr>
        </p:nvSpPr>
        <p:spPr>
          <a:xfrm>
            <a:off x="1792288" y="4800600"/>
            <a:ext cx="5486400" cy="566738"/>
          </a:xfrm>
        </p:spPr>
        <p:txBody>
          <a:bodyPr anchor="b"/>
          <a:lstStyle>
            <a:lvl1pPr algn="l">
              <a:defRPr sz="2000" b="1"/>
            </a:lvl1pPr>
          </a:lstStyle>
          <a:p>
            <a:r>
              <a:rPr lang="fi-FI" smtClean="0"/>
              <a:t>Muokkaa perustyyl. napsautt.</a:t>
            </a:r>
            <a:endParaRPr lang="en-US"/>
          </a:p>
        </p:txBody>
      </p:sp>
      <p:sp>
        <p:nvSpPr>
          <p:cNvPr id="3" name="Kuvan paikkamerkki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kstin paikkamerkki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Muokkaa tekstin perustyylejä napsauttamalla</a:t>
            </a:r>
          </a:p>
        </p:txBody>
      </p:sp>
      <p:sp>
        <p:nvSpPr>
          <p:cNvPr id="5" name="Päivämäärän paikkamerkki 4"/>
          <p:cNvSpPr>
            <a:spLocks noGrp="1"/>
          </p:cNvSpPr>
          <p:nvPr>
            <p:ph type="dt" sz="half" idx="10"/>
          </p:nvPr>
        </p:nvSpPr>
        <p:spPr/>
        <p:txBody>
          <a:bodyPr/>
          <a:lstStyle/>
          <a:p>
            <a:fld id="{E1F24AF7-3713-4BF6-831F-1C2D7EC51BEC}" type="datetimeFigureOut">
              <a:rPr lang="fi-FI" smtClean="0"/>
              <a:pPr/>
              <a:t>23.9.2010</a:t>
            </a:fld>
            <a:endParaRPr lang="en-US"/>
          </a:p>
        </p:txBody>
      </p:sp>
      <p:sp>
        <p:nvSpPr>
          <p:cNvPr id="6" name="Alatunnisteen paikkamerkki 5"/>
          <p:cNvSpPr>
            <a:spLocks noGrp="1"/>
          </p:cNvSpPr>
          <p:nvPr>
            <p:ph type="ftr" sz="quarter" idx="11"/>
          </p:nvPr>
        </p:nvSpPr>
        <p:spPr/>
        <p:txBody>
          <a:bodyPr/>
          <a:lstStyle/>
          <a:p>
            <a:endParaRPr lang="en-US"/>
          </a:p>
        </p:txBody>
      </p:sp>
      <p:sp>
        <p:nvSpPr>
          <p:cNvPr id="7" name="Dian numeron paikkamerkki 6"/>
          <p:cNvSpPr>
            <a:spLocks noGrp="1"/>
          </p:cNvSpPr>
          <p:nvPr>
            <p:ph type="sldNum" sz="quarter" idx="12"/>
          </p:nvPr>
        </p:nvSpPr>
        <p:spPr/>
        <p:txBody>
          <a:bodyPr/>
          <a:lstStyle/>
          <a:p>
            <a:fld id="{EB32DEA2-6AB1-4827-BA1D-C80E95C7543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Otsikon paikkamerkki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i-FI" smtClean="0"/>
              <a:t>Muokkaa perustyyl. napsautt.</a:t>
            </a:r>
            <a:endParaRPr lang="en-US"/>
          </a:p>
        </p:txBody>
      </p:sp>
      <p:sp>
        <p:nvSpPr>
          <p:cNvPr id="3" name="Tekstin paikkamerkki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en-US"/>
          </a:p>
        </p:txBody>
      </p:sp>
      <p:sp>
        <p:nvSpPr>
          <p:cNvPr id="4" name="Päivämäärän paikkamerkki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F24AF7-3713-4BF6-831F-1C2D7EC51BEC}" type="datetimeFigureOut">
              <a:rPr lang="fi-FI" smtClean="0"/>
              <a:pPr/>
              <a:t>23.9.2010</a:t>
            </a:fld>
            <a:endParaRPr lang="en-US" dirty="0"/>
          </a:p>
        </p:txBody>
      </p:sp>
      <p:sp>
        <p:nvSpPr>
          <p:cNvPr id="5" name="Alatunnisteen paikkamerk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Dian numeron paikkamerkki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32DEA2-6AB1-4827-BA1D-C80E95C7543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4033"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6.xml.rels><?xml version="1.0" encoding="UTF-8" standalone="yes"?>
<Relationships xmlns="http://schemas.openxmlformats.org/package/2006/relationships"><Relationship Id="rId2" Type="http://schemas.openxmlformats.org/officeDocument/2006/relationships/hyperlink" Target="http://www.mindcom.fi/vihreakonsti/default.ht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tsikko 1"/>
          <p:cNvSpPr>
            <a:spLocks noGrp="1"/>
          </p:cNvSpPr>
          <p:nvPr>
            <p:ph type="ctrTitle"/>
          </p:nvPr>
        </p:nvSpPr>
        <p:spPr/>
        <p:txBody>
          <a:bodyPr>
            <a:normAutofit/>
          </a:bodyPr>
          <a:lstStyle/>
          <a:p>
            <a:r>
              <a:rPr lang="fi-FI" dirty="0" smtClean="0">
                <a:solidFill>
                  <a:srgbClr val="00B050"/>
                </a:solidFill>
              </a:rPr>
              <a:t/>
            </a:r>
            <a:br>
              <a:rPr lang="fi-FI" dirty="0" smtClean="0">
                <a:solidFill>
                  <a:srgbClr val="00B050"/>
                </a:solidFill>
              </a:rPr>
            </a:br>
            <a:r>
              <a:rPr lang="fi-FI" dirty="0" smtClean="0">
                <a:solidFill>
                  <a:srgbClr val="00B050"/>
                </a:solidFill>
              </a:rPr>
              <a:t>ELINKAARIAJATTELU</a:t>
            </a:r>
            <a:endParaRPr lang="fi-FI" dirty="0">
              <a:solidFill>
                <a:srgbClr val="00B050"/>
              </a:solidFill>
            </a:endParaRPr>
          </a:p>
        </p:txBody>
      </p:sp>
      <p:sp>
        <p:nvSpPr>
          <p:cNvPr id="3" name="Alaotsikko 2"/>
          <p:cNvSpPr>
            <a:spLocks noGrp="1"/>
          </p:cNvSpPr>
          <p:nvPr>
            <p:ph type="subTitle" idx="1"/>
          </p:nvPr>
        </p:nvSpPr>
        <p:spPr/>
        <p:txBody>
          <a:bodyPr>
            <a:normAutofit/>
          </a:bodyPr>
          <a:lstStyle/>
          <a:p>
            <a:r>
              <a:rPr lang="fi-FI" sz="2000" i="1" dirty="0" smtClean="0">
                <a:solidFill>
                  <a:srgbClr val="0070C0"/>
                </a:solidFill>
                <a:ea typeface="Times New Roman" pitchFamily="18" charset="0"/>
                <a:cs typeface="Arial" pitchFamily="34" charset="0"/>
              </a:rPr>
              <a:t>ÄLÄ SUUNNITTELE TUOTTEITA,</a:t>
            </a:r>
            <a:r>
              <a:rPr lang="fi-FI" sz="2000" i="1" dirty="0" smtClean="0">
                <a:solidFill>
                  <a:schemeClr val="tx1"/>
                </a:solidFill>
                <a:ea typeface="Times New Roman" pitchFamily="18" charset="0"/>
                <a:cs typeface="Arial" pitchFamily="34" charset="0"/>
              </a:rPr>
              <a:t/>
            </a:r>
            <a:br>
              <a:rPr lang="fi-FI" sz="2000" i="1" dirty="0" smtClean="0">
                <a:solidFill>
                  <a:schemeClr val="tx1"/>
                </a:solidFill>
                <a:ea typeface="Times New Roman" pitchFamily="18" charset="0"/>
                <a:cs typeface="Arial" pitchFamily="34" charset="0"/>
              </a:rPr>
            </a:br>
            <a:r>
              <a:rPr lang="fi-FI" sz="2000" i="1" dirty="0" smtClean="0">
                <a:solidFill>
                  <a:srgbClr val="0070C0"/>
                </a:solidFill>
                <a:ea typeface="Times New Roman" pitchFamily="18" charset="0"/>
                <a:cs typeface="Arial" pitchFamily="34" charset="0"/>
              </a:rPr>
              <a:t>SUUNNITTELE SEN SIJAAN KESTÄVÄN KEHITYKSEN MUKAISIA TUOTTEIDEN ELINKAARIA!</a:t>
            </a:r>
            <a:endParaRPr lang="fi-FI" sz="2000" i="1" dirty="0">
              <a:solidFill>
                <a:srgbClr val="0070C0"/>
              </a:solidFill>
            </a:endParaRPr>
          </a:p>
        </p:txBody>
      </p:sp>
      <p:sp>
        <p:nvSpPr>
          <p:cNvPr id="4" name="Alatunnisteen paikkamerkki 1"/>
          <p:cNvSpPr>
            <a:spLocks noGrp="1"/>
          </p:cNvSpPr>
          <p:nvPr>
            <p:ph type="ftr" sz="quarter" idx="11"/>
          </p:nvPr>
        </p:nvSpPr>
        <p:spPr>
          <a:xfrm>
            <a:off x="508000" y="6245225"/>
            <a:ext cx="5727700" cy="476250"/>
          </a:xfrm>
        </p:spPr>
        <p:txBody>
          <a:bodyPr/>
          <a:lstStyle/>
          <a:p>
            <a:pPr>
              <a:defRPr/>
            </a:pPr>
            <a:r>
              <a:rPr lang="de-DE" dirty="0" smtClean="0"/>
              <a:t>S10-A1</a:t>
            </a:r>
            <a:r>
              <a:rPr lang="de-DE" dirty="0"/>
              <a:t>: Powerpoint-</a:t>
            </a:r>
            <a:r>
              <a:rPr lang="de-DE" dirty="0" err="1"/>
              <a:t>Presentation</a:t>
            </a:r>
            <a:r>
              <a:rPr lang="de-DE" dirty="0"/>
              <a:t> </a:t>
            </a:r>
            <a:r>
              <a:rPr lang="en-US" dirty="0" smtClean="0"/>
              <a:t>»Elinkaariajattelu«</a:t>
            </a:r>
            <a:endParaRPr lang="de-AT" dirty="0"/>
          </a:p>
        </p:txBody>
      </p:sp>
      <p:sp>
        <p:nvSpPr>
          <p:cNvPr id="5" name="Suorakulmio 4"/>
          <p:cNvSpPr/>
          <p:nvPr/>
        </p:nvSpPr>
        <p:spPr>
          <a:xfrm>
            <a:off x="0" y="0"/>
            <a:ext cx="9144000" cy="6858000"/>
          </a:xfrm>
          <a:prstGeom prst="rect">
            <a:avLst/>
          </a:prstGeom>
          <a:noFill/>
          <a:ln w="57150">
            <a:solidFill>
              <a:srgbClr val="FFC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pic>
        <p:nvPicPr>
          <p:cNvPr id="1026" name="Picture 2"/>
          <p:cNvPicPr>
            <a:picLocks noChangeAspect="1" noChangeArrowheads="1"/>
          </p:cNvPicPr>
          <p:nvPr/>
        </p:nvPicPr>
        <p:blipFill>
          <a:blip r:embed="rId2" cstate="print"/>
          <a:srcRect/>
          <a:stretch>
            <a:fillRect/>
          </a:stretch>
        </p:blipFill>
        <p:spPr bwMode="auto">
          <a:xfrm>
            <a:off x="3929058" y="214290"/>
            <a:ext cx="1571636" cy="636513"/>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6572264" y="214290"/>
            <a:ext cx="1785950" cy="411509"/>
          </a:xfrm>
          <a:prstGeom prst="rect">
            <a:avLst/>
          </a:prstGeom>
          <a:noFill/>
          <a:ln w="9525">
            <a:noFill/>
            <a:miter lim="800000"/>
            <a:headEnd/>
            <a:tailEnd/>
          </a:ln>
        </p:spPr>
      </p:pic>
      <p:pic>
        <p:nvPicPr>
          <p:cNvPr id="1028" name="Picture 4"/>
          <p:cNvPicPr>
            <a:picLocks noChangeAspect="1" noChangeArrowheads="1"/>
          </p:cNvPicPr>
          <p:nvPr/>
        </p:nvPicPr>
        <p:blipFill>
          <a:blip r:embed="rId4" cstate="print"/>
          <a:srcRect/>
          <a:stretch>
            <a:fillRect/>
          </a:stretch>
        </p:blipFill>
        <p:spPr bwMode="auto">
          <a:xfrm>
            <a:off x="571472" y="214291"/>
            <a:ext cx="2571768" cy="45434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tsikko 2"/>
          <p:cNvSpPr>
            <a:spLocks noGrp="1"/>
          </p:cNvSpPr>
          <p:nvPr>
            <p:ph type="title"/>
          </p:nvPr>
        </p:nvSpPr>
        <p:spPr/>
        <p:txBody>
          <a:bodyPr>
            <a:normAutofit fontScale="90000"/>
          </a:bodyPr>
          <a:lstStyle/>
          <a:p>
            <a:r>
              <a:rPr lang="fi-FI" sz="3600" dirty="0" smtClean="0">
                <a:solidFill>
                  <a:srgbClr val="00B050"/>
                </a:solidFill>
              </a:rPr>
              <a:t>RAAKA-AINEET</a:t>
            </a:r>
            <a:r>
              <a:rPr lang="fi-FI" dirty="0" smtClean="0"/>
              <a:t/>
            </a:r>
            <a:br>
              <a:rPr lang="fi-FI" dirty="0" smtClean="0"/>
            </a:br>
            <a:endParaRPr lang="en-US" dirty="0"/>
          </a:p>
        </p:txBody>
      </p:sp>
      <p:sp>
        <p:nvSpPr>
          <p:cNvPr id="4" name="Sisällön paikkamerkki 3"/>
          <p:cNvSpPr>
            <a:spLocks noGrp="1"/>
          </p:cNvSpPr>
          <p:nvPr>
            <p:ph idx="1"/>
          </p:nvPr>
        </p:nvSpPr>
        <p:spPr/>
        <p:txBody>
          <a:bodyPr>
            <a:normAutofit/>
          </a:bodyPr>
          <a:lstStyle/>
          <a:p>
            <a:pPr lvl="0"/>
            <a:r>
              <a:rPr lang="fi-FI" dirty="0" smtClean="0">
                <a:solidFill>
                  <a:srgbClr val="0070C0"/>
                </a:solidFill>
              </a:rPr>
              <a:t>Raaka-aineiden käytön optimointi</a:t>
            </a:r>
          </a:p>
          <a:p>
            <a:pPr lvl="0"/>
            <a:r>
              <a:rPr lang="fi-FI" dirty="0" smtClean="0">
                <a:solidFill>
                  <a:srgbClr val="00B050"/>
                </a:solidFill>
              </a:rPr>
              <a:t>Luonnonvarojen säästäminen</a:t>
            </a:r>
          </a:p>
          <a:p>
            <a:pPr lvl="0"/>
            <a:r>
              <a:rPr lang="fi-FI" dirty="0" smtClean="0">
                <a:solidFill>
                  <a:srgbClr val="0070C0"/>
                </a:solidFill>
              </a:rPr>
              <a:t>Uusiutuvien energialähteiden käyttö</a:t>
            </a:r>
          </a:p>
          <a:p>
            <a:pPr lvl="0"/>
            <a:r>
              <a:rPr lang="fi-FI" dirty="0" smtClean="0">
                <a:solidFill>
                  <a:srgbClr val="00B050"/>
                </a:solidFill>
              </a:rPr>
              <a:t>Käytettävissä olevien luonnonvarojen riittävyyden turvaaminen</a:t>
            </a:r>
          </a:p>
          <a:p>
            <a:pPr lvl="0"/>
            <a:r>
              <a:rPr lang="fi-FI" dirty="0" smtClean="0">
                <a:solidFill>
                  <a:srgbClr val="0070C0"/>
                </a:solidFill>
              </a:rPr>
              <a:t>Haitallisten aineiden käytön välttäminen</a:t>
            </a:r>
          </a:p>
          <a:p>
            <a:r>
              <a:rPr lang="fi-FI" dirty="0" smtClean="0">
                <a:solidFill>
                  <a:srgbClr val="00B050"/>
                </a:solidFill>
              </a:rPr>
              <a:t>Päästöjen ja jätteiden minimointi ja välttäminen</a:t>
            </a:r>
            <a:endParaRPr lang="en-US" dirty="0">
              <a:solidFill>
                <a:srgbClr val="00B050"/>
              </a:solidFill>
            </a:endParaRPr>
          </a:p>
        </p:txBody>
      </p:sp>
      <p:sp>
        <p:nvSpPr>
          <p:cNvPr id="5" name="Alatunnisteen paikkamerkki 1"/>
          <p:cNvSpPr>
            <a:spLocks noGrp="1"/>
          </p:cNvSpPr>
          <p:nvPr>
            <p:ph type="ftr" sz="quarter" idx="11"/>
          </p:nvPr>
        </p:nvSpPr>
        <p:spPr>
          <a:xfrm>
            <a:off x="508000" y="6245225"/>
            <a:ext cx="5727700" cy="476250"/>
          </a:xfrm>
        </p:spPr>
        <p:txBody>
          <a:bodyPr/>
          <a:lstStyle/>
          <a:p>
            <a:pPr>
              <a:defRPr/>
            </a:pPr>
            <a:r>
              <a:rPr lang="de-DE" dirty="0" smtClean="0"/>
              <a:t>S10-A1</a:t>
            </a:r>
            <a:r>
              <a:rPr lang="de-DE" dirty="0"/>
              <a:t>: Powerpoint-</a:t>
            </a:r>
            <a:r>
              <a:rPr lang="de-DE" dirty="0" err="1"/>
              <a:t>Presentation</a:t>
            </a:r>
            <a:r>
              <a:rPr lang="de-DE" dirty="0"/>
              <a:t> </a:t>
            </a:r>
            <a:r>
              <a:rPr lang="en-US" dirty="0" smtClean="0"/>
              <a:t>»Elinkaariajattelu«</a:t>
            </a:r>
            <a:endParaRPr lang="de-AT" dirty="0"/>
          </a:p>
        </p:txBody>
      </p:sp>
      <p:sp>
        <p:nvSpPr>
          <p:cNvPr id="6" name="Suorakulmio 5"/>
          <p:cNvSpPr/>
          <p:nvPr/>
        </p:nvSpPr>
        <p:spPr>
          <a:xfrm>
            <a:off x="0" y="0"/>
            <a:ext cx="9144000" cy="6858000"/>
          </a:xfrm>
          <a:prstGeom prst="rect">
            <a:avLst/>
          </a:prstGeom>
          <a:noFill/>
          <a:ln w="28575">
            <a:solidFill>
              <a:srgbClr val="FFC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normAutofit/>
          </a:bodyPr>
          <a:lstStyle/>
          <a:p>
            <a:r>
              <a:rPr lang="fi-FI" sz="3200" dirty="0" smtClean="0">
                <a:solidFill>
                  <a:srgbClr val="0070C0"/>
                </a:solidFill>
              </a:rPr>
              <a:t>VALMISTUS</a:t>
            </a:r>
            <a:endParaRPr lang="en-US" sz="3200" dirty="0">
              <a:solidFill>
                <a:srgbClr val="0070C0"/>
              </a:solidFill>
            </a:endParaRPr>
          </a:p>
        </p:txBody>
      </p:sp>
      <p:sp>
        <p:nvSpPr>
          <p:cNvPr id="3" name="Sisällön paikkamerkki 2"/>
          <p:cNvSpPr>
            <a:spLocks noGrp="1"/>
          </p:cNvSpPr>
          <p:nvPr>
            <p:ph idx="1"/>
          </p:nvPr>
        </p:nvSpPr>
        <p:spPr/>
        <p:txBody>
          <a:bodyPr/>
          <a:lstStyle/>
          <a:p>
            <a:pPr>
              <a:buNone/>
            </a:pPr>
            <a:endParaRPr lang="fi-FI" dirty="0" smtClean="0"/>
          </a:p>
          <a:p>
            <a:pPr lvl="0"/>
            <a:r>
              <a:rPr lang="fi-FI" dirty="0" smtClean="0">
                <a:solidFill>
                  <a:srgbClr val="00B050"/>
                </a:solidFill>
              </a:rPr>
              <a:t>Raaka-aineiden, energian ja veden kulutuksen minimointi</a:t>
            </a:r>
          </a:p>
          <a:p>
            <a:r>
              <a:rPr lang="fi-FI" dirty="0" smtClean="0">
                <a:solidFill>
                  <a:srgbClr val="0070C0"/>
                </a:solidFill>
              </a:rPr>
              <a:t>Päästöjen ja jätteiden synnyn ehkäiseminen, minimointi</a:t>
            </a:r>
            <a:endParaRPr lang="en-US" dirty="0">
              <a:solidFill>
                <a:srgbClr val="0070C0"/>
              </a:solidFill>
            </a:endParaRPr>
          </a:p>
        </p:txBody>
      </p:sp>
      <p:sp>
        <p:nvSpPr>
          <p:cNvPr id="4" name="Alatunnisteen paikkamerkki 1"/>
          <p:cNvSpPr>
            <a:spLocks noGrp="1"/>
          </p:cNvSpPr>
          <p:nvPr>
            <p:ph type="ftr" sz="quarter" idx="11"/>
          </p:nvPr>
        </p:nvSpPr>
        <p:spPr>
          <a:xfrm>
            <a:off x="508000" y="6245225"/>
            <a:ext cx="5727700" cy="476250"/>
          </a:xfrm>
        </p:spPr>
        <p:txBody>
          <a:bodyPr/>
          <a:lstStyle/>
          <a:p>
            <a:pPr>
              <a:defRPr/>
            </a:pPr>
            <a:r>
              <a:rPr lang="de-DE" dirty="0" smtClean="0"/>
              <a:t>S10-A1</a:t>
            </a:r>
            <a:r>
              <a:rPr lang="de-DE" dirty="0"/>
              <a:t>: Powerpoint-</a:t>
            </a:r>
            <a:r>
              <a:rPr lang="de-DE" dirty="0" err="1"/>
              <a:t>Presentation</a:t>
            </a:r>
            <a:r>
              <a:rPr lang="de-DE" dirty="0"/>
              <a:t> </a:t>
            </a:r>
            <a:r>
              <a:rPr lang="en-US" dirty="0" smtClean="0"/>
              <a:t>»Elinkaariajattelu«</a:t>
            </a:r>
            <a:endParaRPr lang="de-AT" dirty="0"/>
          </a:p>
        </p:txBody>
      </p:sp>
      <p:sp>
        <p:nvSpPr>
          <p:cNvPr id="5" name="Suorakulmio 4"/>
          <p:cNvSpPr/>
          <p:nvPr/>
        </p:nvSpPr>
        <p:spPr>
          <a:xfrm>
            <a:off x="0" y="0"/>
            <a:ext cx="9144000" cy="6858000"/>
          </a:xfrm>
          <a:prstGeom prst="rect">
            <a:avLst/>
          </a:prstGeom>
          <a:noFill/>
          <a:ln w="28575">
            <a:solidFill>
              <a:srgbClr val="FFC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a:xfrm>
            <a:off x="357158" y="285728"/>
            <a:ext cx="8229600" cy="1143000"/>
          </a:xfrm>
        </p:spPr>
        <p:txBody>
          <a:bodyPr>
            <a:normAutofit/>
          </a:bodyPr>
          <a:lstStyle/>
          <a:p>
            <a:r>
              <a:rPr lang="fi-FI" sz="3200" dirty="0" smtClean="0">
                <a:solidFill>
                  <a:srgbClr val="00B050"/>
                </a:solidFill>
              </a:rPr>
              <a:t>JAKELU,</a:t>
            </a:r>
            <a:r>
              <a:rPr lang="fi-FI" sz="3200" dirty="0" smtClean="0">
                <a:solidFill>
                  <a:srgbClr val="0070C0"/>
                </a:solidFill>
                <a:ea typeface="Times New Roman" pitchFamily="18" charset="0"/>
                <a:cs typeface="Arial" pitchFamily="34" charset="0"/>
              </a:rPr>
              <a:t> PAKKAUS, KULJETUKSET JA MARKKINOINTI</a:t>
            </a:r>
            <a:endParaRPr lang="en-US" sz="3200" dirty="0">
              <a:solidFill>
                <a:srgbClr val="00B050"/>
              </a:solidFill>
            </a:endParaRPr>
          </a:p>
        </p:txBody>
      </p:sp>
      <p:sp>
        <p:nvSpPr>
          <p:cNvPr id="3" name="Sisällön paikkamerkki 2"/>
          <p:cNvSpPr>
            <a:spLocks noGrp="1"/>
          </p:cNvSpPr>
          <p:nvPr>
            <p:ph idx="1"/>
          </p:nvPr>
        </p:nvSpPr>
        <p:spPr/>
        <p:txBody>
          <a:bodyPr>
            <a:normAutofit lnSpcReduction="10000"/>
          </a:bodyPr>
          <a:lstStyle/>
          <a:p>
            <a:pPr>
              <a:buNone/>
            </a:pPr>
            <a:endParaRPr lang="fi-FI" dirty="0" smtClean="0"/>
          </a:p>
          <a:p>
            <a:pPr lvl="0"/>
            <a:r>
              <a:rPr lang="fi-FI" dirty="0" smtClean="0">
                <a:solidFill>
                  <a:srgbClr val="0070C0"/>
                </a:solidFill>
              </a:rPr>
              <a:t>Pakkaamisen ja pakkausjärjestelmien optimointi, turhan pakkaamisen välttäminen (kuljetuspakkaus/myyntipakkaus)</a:t>
            </a:r>
          </a:p>
          <a:p>
            <a:pPr lvl="0"/>
            <a:r>
              <a:rPr lang="fi-FI" dirty="0" smtClean="0">
                <a:solidFill>
                  <a:srgbClr val="00B050"/>
                </a:solidFill>
              </a:rPr>
              <a:t>ympäristöystävälliset pakkausmateriaalit</a:t>
            </a:r>
          </a:p>
          <a:p>
            <a:r>
              <a:rPr lang="fi-FI" dirty="0" smtClean="0">
                <a:solidFill>
                  <a:srgbClr val="0070C0"/>
                </a:solidFill>
              </a:rPr>
              <a:t>Mahdollisimman ympäristöystävällisen logistiikan käyttö (kuljetusmatkat, kuljetusvälineet)</a:t>
            </a:r>
            <a:endParaRPr lang="en-US" dirty="0">
              <a:solidFill>
                <a:srgbClr val="0070C0"/>
              </a:solidFill>
            </a:endParaRPr>
          </a:p>
        </p:txBody>
      </p:sp>
      <p:sp>
        <p:nvSpPr>
          <p:cNvPr id="4" name="Alatunnisteen paikkamerkki 1"/>
          <p:cNvSpPr>
            <a:spLocks noGrp="1"/>
          </p:cNvSpPr>
          <p:nvPr>
            <p:ph type="ftr" sz="quarter" idx="11"/>
          </p:nvPr>
        </p:nvSpPr>
        <p:spPr>
          <a:xfrm>
            <a:off x="508000" y="6245225"/>
            <a:ext cx="5727700" cy="476250"/>
          </a:xfrm>
        </p:spPr>
        <p:txBody>
          <a:bodyPr/>
          <a:lstStyle/>
          <a:p>
            <a:pPr>
              <a:defRPr/>
            </a:pPr>
            <a:r>
              <a:rPr lang="de-DE" dirty="0" smtClean="0"/>
              <a:t>S10-A1</a:t>
            </a:r>
            <a:r>
              <a:rPr lang="de-DE" dirty="0"/>
              <a:t>: Powerpoint-</a:t>
            </a:r>
            <a:r>
              <a:rPr lang="de-DE" dirty="0" err="1"/>
              <a:t>Presentation</a:t>
            </a:r>
            <a:r>
              <a:rPr lang="de-DE" dirty="0"/>
              <a:t> </a:t>
            </a:r>
            <a:r>
              <a:rPr lang="en-US" dirty="0" smtClean="0"/>
              <a:t>»Elinkaariajattelu«</a:t>
            </a:r>
            <a:endParaRPr lang="de-AT" dirty="0"/>
          </a:p>
        </p:txBody>
      </p:sp>
      <p:sp>
        <p:nvSpPr>
          <p:cNvPr id="5" name="Suorakulmio 4"/>
          <p:cNvSpPr/>
          <p:nvPr/>
        </p:nvSpPr>
        <p:spPr>
          <a:xfrm>
            <a:off x="0" y="0"/>
            <a:ext cx="9144000" cy="6858000"/>
          </a:xfrm>
          <a:prstGeom prst="rect">
            <a:avLst/>
          </a:prstGeom>
          <a:noFill/>
          <a:ln w="28575">
            <a:solidFill>
              <a:srgbClr val="FFC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normAutofit/>
          </a:bodyPr>
          <a:lstStyle/>
          <a:p>
            <a:r>
              <a:rPr lang="fi-FI" sz="3200" dirty="0" smtClean="0">
                <a:solidFill>
                  <a:srgbClr val="0070C0"/>
                </a:solidFill>
                <a:ea typeface="Times New Roman" pitchFamily="18" charset="0"/>
                <a:cs typeface="Arial" pitchFamily="34" charset="0"/>
              </a:rPr>
              <a:t>TUOTTEEN KÄYTTÖ, HUOLTO, PÄIVITYS JA KORJAUS</a:t>
            </a:r>
            <a:endParaRPr lang="en-US" sz="3200" dirty="0">
              <a:solidFill>
                <a:srgbClr val="0070C0"/>
              </a:solidFill>
            </a:endParaRPr>
          </a:p>
        </p:txBody>
      </p:sp>
      <p:sp>
        <p:nvSpPr>
          <p:cNvPr id="3" name="Sisällön paikkamerkki 2"/>
          <p:cNvSpPr>
            <a:spLocks noGrp="1"/>
          </p:cNvSpPr>
          <p:nvPr>
            <p:ph idx="1"/>
          </p:nvPr>
        </p:nvSpPr>
        <p:spPr/>
        <p:txBody>
          <a:bodyPr/>
          <a:lstStyle/>
          <a:p>
            <a:pPr>
              <a:buNone/>
            </a:pPr>
            <a:endParaRPr lang="fi-FI" dirty="0" smtClean="0"/>
          </a:p>
          <a:p>
            <a:pPr lvl="0"/>
            <a:r>
              <a:rPr lang="fi-FI" dirty="0" smtClean="0">
                <a:solidFill>
                  <a:srgbClr val="00B050"/>
                </a:solidFill>
              </a:rPr>
              <a:t>Tuotteiden kestävyyden ja käytettävyyden lisääminen sekä tekniseltä että visuaaliselta käyttöiältään</a:t>
            </a:r>
          </a:p>
          <a:p>
            <a:pPr lvl="0"/>
            <a:r>
              <a:rPr lang="fi-FI" dirty="0" smtClean="0">
                <a:solidFill>
                  <a:srgbClr val="0070C0"/>
                </a:solidFill>
              </a:rPr>
              <a:t>Tuotteen käytön aikaisten ympäristövaikutusten vähentäminen/estäminen.</a:t>
            </a:r>
          </a:p>
          <a:p>
            <a:endParaRPr lang="en-US" dirty="0"/>
          </a:p>
        </p:txBody>
      </p:sp>
      <p:sp>
        <p:nvSpPr>
          <p:cNvPr id="4" name="Alatunnisteen paikkamerkki 1"/>
          <p:cNvSpPr>
            <a:spLocks noGrp="1"/>
          </p:cNvSpPr>
          <p:nvPr>
            <p:ph type="ftr" sz="quarter" idx="11"/>
          </p:nvPr>
        </p:nvSpPr>
        <p:spPr>
          <a:xfrm>
            <a:off x="508000" y="6245225"/>
            <a:ext cx="5727700" cy="476250"/>
          </a:xfrm>
        </p:spPr>
        <p:txBody>
          <a:bodyPr/>
          <a:lstStyle/>
          <a:p>
            <a:pPr>
              <a:defRPr/>
            </a:pPr>
            <a:r>
              <a:rPr lang="de-DE" dirty="0" smtClean="0"/>
              <a:t>S10-A1</a:t>
            </a:r>
            <a:r>
              <a:rPr lang="de-DE" dirty="0"/>
              <a:t>: Powerpoint-</a:t>
            </a:r>
            <a:r>
              <a:rPr lang="de-DE" dirty="0" err="1"/>
              <a:t>Presentation</a:t>
            </a:r>
            <a:r>
              <a:rPr lang="de-DE" dirty="0"/>
              <a:t> </a:t>
            </a:r>
            <a:r>
              <a:rPr lang="en-US" dirty="0" smtClean="0"/>
              <a:t>»Elinkaariajattelu«</a:t>
            </a:r>
            <a:endParaRPr lang="de-AT" dirty="0"/>
          </a:p>
        </p:txBody>
      </p:sp>
      <p:sp>
        <p:nvSpPr>
          <p:cNvPr id="5" name="Suorakulmio 4"/>
          <p:cNvSpPr/>
          <p:nvPr/>
        </p:nvSpPr>
        <p:spPr>
          <a:xfrm>
            <a:off x="0" y="0"/>
            <a:ext cx="9144000" cy="6858000"/>
          </a:xfrm>
          <a:prstGeom prst="rect">
            <a:avLst/>
          </a:prstGeom>
          <a:noFill/>
          <a:ln w="28575">
            <a:solidFill>
              <a:srgbClr val="FFC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normAutofit/>
          </a:bodyPr>
          <a:lstStyle/>
          <a:p>
            <a:r>
              <a:rPr lang="fi-FI" sz="3200" dirty="0" smtClean="0">
                <a:solidFill>
                  <a:srgbClr val="00B050"/>
                </a:solidFill>
              </a:rPr>
              <a:t>KÄYTÖSTÄ POISTO</a:t>
            </a:r>
            <a:endParaRPr lang="en-US" sz="3200" dirty="0">
              <a:solidFill>
                <a:srgbClr val="00B050"/>
              </a:solidFill>
            </a:endParaRPr>
          </a:p>
        </p:txBody>
      </p:sp>
      <p:sp>
        <p:nvSpPr>
          <p:cNvPr id="3" name="Sisällön paikkamerkki 2"/>
          <p:cNvSpPr>
            <a:spLocks noGrp="1"/>
          </p:cNvSpPr>
          <p:nvPr>
            <p:ph idx="1"/>
          </p:nvPr>
        </p:nvSpPr>
        <p:spPr/>
        <p:txBody>
          <a:bodyPr>
            <a:normAutofit fontScale="92500" lnSpcReduction="10000"/>
          </a:bodyPr>
          <a:lstStyle/>
          <a:p>
            <a:pPr>
              <a:buNone/>
            </a:pPr>
            <a:endParaRPr lang="fi-FI" dirty="0" smtClean="0"/>
          </a:p>
          <a:p>
            <a:pPr lvl="0"/>
            <a:r>
              <a:rPr lang="fi-FI" dirty="0" smtClean="0">
                <a:solidFill>
                  <a:srgbClr val="0070C0"/>
                </a:solidFill>
              </a:rPr>
              <a:t>Tuotteiden suunnitteleminen helposti kierrätettäviksi</a:t>
            </a:r>
          </a:p>
          <a:p>
            <a:pPr lvl="0"/>
            <a:r>
              <a:rPr lang="fi-FI" dirty="0" smtClean="0">
                <a:solidFill>
                  <a:srgbClr val="00B050"/>
                </a:solidFill>
              </a:rPr>
              <a:t>Tuotteiden suunnitteleminen helposti osiin purettaviksi</a:t>
            </a:r>
          </a:p>
          <a:p>
            <a:pPr lvl="0"/>
            <a:r>
              <a:rPr lang="fi-FI" dirty="0" smtClean="0">
                <a:solidFill>
                  <a:srgbClr val="0070C0"/>
                </a:solidFill>
              </a:rPr>
              <a:t>Tuotteiden suunnitteleminen uudelleen käytettäviksi</a:t>
            </a:r>
          </a:p>
          <a:p>
            <a:pPr lvl="0"/>
            <a:r>
              <a:rPr lang="fi-FI" dirty="0" smtClean="0">
                <a:solidFill>
                  <a:srgbClr val="00B050"/>
                </a:solidFill>
              </a:rPr>
              <a:t>Otetaan huomioon ei-kierrätettävien materiaalien ympäristöystävällisyys jätteenä</a:t>
            </a:r>
          </a:p>
          <a:p>
            <a:endParaRPr lang="en-US" dirty="0"/>
          </a:p>
        </p:txBody>
      </p:sp>
      <p:sp>
        <p:nvSpPr>
          <p:cNvPr id="4" name="Alatunnisteen paikkamerkki 1"/>
          <p:cNvSpPr>
            <a:spLocks noGrp="1"/>
          </p:cNvSpPr>
          <p:nvPr>
            <p:ph type="ftr" sz="quarter" idx="11"/>
          </p:nvPr>
        </p:nvSpPr>
        <p:spPr>
          <a:xfrm>
            <a:off x="508000" y="6245225"/>
            <a:ext cx="5727700" cy="476250"/>
          </a:xfrm>
        </p:spPr>
        <p:txBody>
          <a:bodyPr/>
          <a:lstStyle/>
          <a:p>
            <a:pPr>
              <a:defRPr/>
            </a:pPr>
            <a:r>
              <a:rPr lang="de-DE" dirty="0" smtClean="0"/>
              <a:t>S10-A1</a:t>
            </a:r>
            <a:r>
              <a:rPr lang="de-DE" dirty="0"/>
              <a:t>: Powerpoint-</a:t>
            </a:r>
            <a:r>
              <a:rPr lang="de-DE" dirty="0" err="1"/>
              <a:t>Presentation</a:t>
            </a:r>
            <a:r>
              <a:rPr lang="de-DE" dirty="0"/>
              <a:t> </a:t>
            </a:r>
            <a:r>
              <a:rPr lang="en-US" dirty="0" smtClean="0"/>
              <a:t>»Elinkaariajattelu«</a:t>
            </a:r>
            <a:endParaRPr lang="de-AT" dirty="0"/>
          </a:p>
        </p:txBody>
      </p:sp>
      <p:sp>
        <p:nvSpPr>
          <p:cNvPr id="5" name="Suorakulmio 4"/>
          <p:cNvSpPr/>
          <p:nvPr/>
        </p:nvSpPr>
        <p:spPr>
          <a:xfrm>
            <a:off x="0" y="0"/>
            <a:ext cx="9144000" cy="6858000"/>
          </a:xfrm>
          <a:prstGeom prst="rect">
            <a:avLst/>
          </a:prstGeom>
          <a:noFill/>
          <a:ln w="28575">
            <a:solidFill>
              <a:srgbClr val="FFC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normAutofit/>
          </a:bodyPr>
          <a:lstStyle/>
          <a:p>
            <a:r>
              <a:rPr lang="de-DE" sz="3200" b="1" dirty="0" smtClean="0">
                <a:solidFill>
                  <a:srgbClr val="0070C0"/>
                </a:solidFill>
              </a:rPr>
              <a:t>TARVE</a:t>
            </a:r>
            <a:endParaRPr lang="en-US" sz="3200" dirty="0">
              <a:solidFill>
                <a:srgbClr val="0070C0"/>
              </a:solidFill>
            </a:endParaRPr>
          </a:p>
        </p:txBody>
      </p:sp>
      <p:sp>
        <p:nvSpPr>
          <p:cNvPr id="3" name="Sisällön paikkamerkki 2"/>
          <p:cNvSpPr>
            <a:spLocks noGrp="1"/>
          </p:cNvSpPr>
          <p:nvPr>
            <p:ph idx="1"/>
          </p:nvPr>
        </p:nvSpPr>
        <p:spPr/>
        <p:txBody>
          <a:bodyPr/>
          <a:lstStyle/>
          <a:p>
            <a:r>
              <a:rPr lang="de-DE" dirty="0" err="1" smtClean="0">
                <a:solidFill>
                  <a:srgbClr val="00B050"/>
                </a:solidFill>
              </a:rPr>
              <a:t>Täyttääkö</a:t>
            </a:r>
            <a:r>
              <a:rPr lang="de-DE" dirty="0" smtClean="0">
                <a:solidFill>
                  <a:srgbClr val="00B050"/>
                </a:solidFill>
              </a:rPr>
              <a:t> </a:t>
            </a:r>
            <a:r>
              <a:rPr lang="de-DE" dirty="0" err="1" smtClean="0">
                <a:solidFill>
                  <a:srgbClr val="00B050"/>
                </a:solidFill>
              </a:rPr>
              <a:t>tuote</a:t>
            </a:r>
            <a:r>
              <a:rPr lang="de-DE" dirty="0" smtClean="0">
                <a:solidFill>
                  <a:srgbClr val="00B050"/>
                </a:solidFill>
              </a:rPr>
              <a:t> ja </a:t>
            </a:r>
            <a:r>
              <a:rPr lang="de-DE" dirty="0" err="1" smtClean="0">
                <a:solidFill>
                  <a:srgbClr val="00B050"/>
                </a:solidFill>
              </a:rPr>
              <a:t>siihen</a:t>
            </a:r>
            <a:r>
              <a:rPr lang="de-DE" dirty="0" smtClean="0">
                <a:solidFill>
                  <a:srgbClr val="00B050"/>
                </a:solidFill>
              </a:rPr>
              <a:t> </a:t>
            </a:r>
            <a:r>
              <a:rPr lang="de-DE" dirty="0" err="1" smtClean="0">
                <a:solidFill>
                  <a:srgbClr val="00B050"/>
                </a:solidFill>
              </a:rPr>
              <a:t>liittyvät</a:t>
            </a:r>
            <a:r>
              <a:rPr lang="de-DE" dirty="0" smtClean="0">
                <a:solidFill>
                  <a:srgbClr val="00B050"/>
                </a:solidFill>
              </a:rPr>
              <a:t> </a:t>
            </a:r>
            <a:r>
              <a:rPr lang="de-DE" dirty="0" err="1" smtClean="0">
                <a:solidFill>
                  <a:srgbClr val="00B050"/>
                </a:solidFill>
              </a:rPr>
              <a:t>mahdolliset</a:t>
            </a:r>
            <a:r>
              <a:rPr lang="de-DE" dirty="0" smtClean="0">
                <a:solidFill>
                  <a:srgbClr val="00B050"/>
                </a:solidFill>
              </a:rPr>
              <a:t> </a:t>
            </a:r>
            <a:r>
              <a:rPr lang="de-DE" dirty="0" err="1" smtClean="0">
                <a:solidFill>
                  <a:srgbClr val="00B050"/>
                </a:solidFill>
              </a:rPr>
              <a:t>palvelut</a:t>
            </a:r>
            <a:r>
              <a:rPr lang="de-DE" dirty="0" smtClean="0">
                <a:solidFill>
                  <a:srgbClr val="00B050"/>
                </a:solidFill>
              </a:rPr>
              <a:t> </a:t>
            </a:r>
            <a:r>
              <a:rPr lang="de-DE" dirty="0" err="1" smtClean="0">
                <a:solidFill>
                  <a:srgbClr val="00B050"/>
                </a:solidFill>
              </a:rPr>
              <a:t>sosiaaliset</a:t>
            </a:r>
            <a:r>
              <a:rPr lang="de-DE" dirty="0" smtClean="0">
                <a:solidFill>
                  <a:srgbClr val="00B050"/>
                </a:solidFill>
              </a:rPr>
              <a:t> </a:t>
            </a:r>
            <a:r>
              <a:rPr lang="de-DE" dirty="0" err="1" smtClean="0">
                <a:solidFill>
                  <a:srgbClr val="00B050"/>
                </a:solidFill>
              </a:rPr>
              <a:t>tarpeet</a:t>
            </a:r>
            <a:r>
              <a:rPr lang="de-DE" dirty="0" smtClean="0">
                <a:solidFill>
                  <a:srgbClr val="00B050"/>
                </a:solidFill>
              </a:rPr>
              <a:t>?</a:t>
            </a:r>
          </a:p>
          <a:p>
            <a:r>
              <a:rPr lang="de-DE" dirty="0" err="1" smtClean="0">
                <a:solidFill>
                  <a:srgbClr val="0070C0"/>
                </a:solidFill>
              </a:rPr>
              <a:t>Mitä</a:t>
            </a:r>
            <a:r>
              <a:rPr lang="de-DE" dirty="0" smtClean="0">
                <a:solidFill>
                  <a:srgbClr val="0070C0"/>
                </a:solidFill>
              </a:rPr>
              <a:t> </a:t>
            </a:r>
            <a:r>
              <a:rPr lang="de-DE" dirty="0" err="1" smtClean="0">
                <a:solidFill>
                  <a:srgbClr val="0070C0"/>
                </a:solidFill>
              </a:rPr>
              <a:t>käyttäjä</a:t>
            </a:r>
            <a:r>
              <a:rPr lang="de-DE" dirty="0" smtClean="0">
                <a:solidFill>
                  <a:srgbClr val="0070C0"/>
                </a:solidFill>
              </a:rPr>
              <a:t> </a:t>
            </a:r>
            <a:r>
              <a:rPr lang="de-DE" dirty="0" err="1" smtClean="0">
                <a:solidFill>
                  <a:srgbClr val="0070C0"/>
                </a:solidFill>
              </a:rPr>
              <a:t>todella</a:t>
            </a:r>
            <a:r>
              <a:rPr lang="de-DE" dirty="0" smtClean="0">
                <a:solidFill>
                  <a:srgbClr val="0070C0"/>
                </a:solidFill>
              </a:rPr>
              <a:t> </a:t>
            </a:r>
            <a:r>
              <a:rPr lang="de-DE" dirty="0" err="1" smtClean="0">
                <a:solidFill>
                  <a:srgbClr val="0070C0"/>
                </a:solidFill>
              </a:rPr>
              <a:t>tarvitsee</a:t>
            </a:r>
            <a:r>
              <a:rPr lang="de-DE" dirty="0" smtClean="0">
                <a:solidFill>
                  <a:srgbClr val="0070C0"/>
                </a:solidFill>
              </a:rPr>
              <a:t>, </a:t>
            </a:r>
            <a:r>
              <a:rPr lang="de-DE" dirty="0" err="1" smtClean="0">
                <a:solidFill>
                  <a:srgbClr val="0070C0"/>
                </a:solidFill>
              </a:rPr>
              <a:t>onko</a:t>
            </a:r>
            <a:r>
              <a:rPr lang="de-DE" dirty="0" smtClean="0">
                <a:solidFill>
                  <a:srgbClr val="0070C0"/>
                </a:solidFill>
              </a:rPr>
              <a:t> </a:t>
            </a:r>
            <a:r>
              <a:rPr lang="de-DE" dirty="0" err="1" smtClean="0">
                <a:solidFill>
                  <a:srgbClr val="0070C0"/>
                </a:solidFill>
              </a:rPr>
              <a:t>vastaavaa</a:t>
            </a:r>
            <a:r>
              <a:rPr lang="de-DE" dirty="0" smtClean="0">
                <a:solidFill>
                  <a:srgbClr val="0070C0"/>
                </a:solidFill>
              </a:rPr>
              <a:t> </a:t>
            </a:r>
            <a:r>
              <a:rPr lang="de-DE" dirty="0" err="1" smtClean="0">
                <a:solidFill>
                  <a:srgbClr val="0070C0"/>
                </a:solidFill>
              </a:rPr>
              <a:t>tuotetta</a:t>
            </a:r>
            <a:r>
              <a:rPr lang="de-DE" dirty="0" smtClean="0">
                <a:solidFill>
                  <a:srgbClr val="0070C0"/>
                </a:solidFill>
              </a:rPr>
              <a:t>/</a:t>
            </a:r>
            <a:r>
              <a:rPr lang="de-DE" dirty="0" err="1" smtClean="0">
                <a:solidFill>
                  <a:srgbClr val="0070C0"/>
                </a:solidFill>
              </a:rPr>
              <a:t>palvelua</a:t>
            </a:r>
            <a:r>
              <a:rPr lang="de-DE" dirty="0" smtClean="0">
                <a:solidFill>
                  <a:srgbClr val="0070C0"/>
                </a:solidFill>
              </a:rPr>
              <a:t> </a:t>
            </a:r>
            <a:r>
              <a:rPr lang="de-DE" dirty="0" err="1" smtClean="0">
                <a:solidFill>
                  <a:srgbClr val="0070C0"/>
                </a:solidFill>
              </a:rPr>
              <a:t>tällä</a:t>
            </a:r>
            <a:r>
              <a:rPr lang="de-DE" dirty="0" smtClean="0">
                <a:solidFill>
                  <a:srgbClr val="0070C0"/>
                </a:solidFill>
              </a:rPr>
              <a:t> </a:t>
            </a:r>
            <a:r>
              <a:rPr lang="de-DE" dirty="0" err="1" smtClean="0">
                <a:solidFill>
                  <a:srgbClr val="0070C0"/>
                </a:solidFill>
              </a:rPr>
              <a:t>hetkellä</a:t>
            </a:r>
            <a:r>
              <a:rPr lang="de-DE" dirty="0" smtClean="0">
                <a:solidFill>
                  <a:srgbClr val="0070C0"/>
                </a:solidFill>
              </a:rPr>
              <a:t>?</a:t>
            </a:r>
          </a:p>
          <a:p>
            <a:r>
              <a:rPr lang="de-DE" dirty="0" err="1" smtClean="0">
                <a:solidFill>
                  <a:srgbClr val="00B050"/>
                </a:solidFill>
              </a:rPr>
              <a:t>Muuttuuko</a:t>
            </a:r>
            <a:r>
              <a:rPr lang="de-DE" dirty="0" smtClean="0">
                <a:solidFill>
                  <a:srgbClr val="00B050"/>
                </a:solidFill>
              </a:rPr>
              <a:t> </a:t>
            </a:r>
            <a:r>
              <a:rPr lang="de-DE" dirty="0" err="1" smtClean="0">
                <a:solidFill>
                  <a:srgbClr val="00B050"/>
                </a:solidFill>
              </a:rPr>
              <a:t>tarve</a:t>
            </a:r>
            <a:r>
              <a:rPr lang="de-DE" dirty="0" smtClean="0">
                <a:solidFill>
                  <a:srgbClr val="00B050"/>
                </a:solidFill>
              </a:rPr>
              <a:t> </a:t>
            </a:r>
            <a:r>
              <a:rPr lang="de-DE" dirty="0" err="1" smtClean="0">
                <a:solidFill>
                  <a:srgbClr val="00B050"/>
                </a:solidFill>
              </a:rPr>
              <a:t>tulevaisuudessa</a:t>
            </a:r>
            <a:r>
              <a:rPr lang="de-DE" dirty="0" smtClean="0">
                <a:solidFill>
                  <a:srgbClr val="00B050"/>
                </a:solidFill>
              </a:rPr>
              <a:t> ja </a:t>
            </a:r>
            <a:r>
              <a:rPr lang="de-DE" dirty="0" err="1" smtClean="0">
                <a:solidFill>
                  <a:srgbClr val="00B050"/>
                </a:solidFill>
              </a:rPr>
              <a:t>miten</a:t>
            </a:r>
            <a:r>
              <a:rPr lang="de-DE" dirty="0" smtClean="0">
                <a:solidFill>
                  <a:srgbClr val="00B050"/>
                </a:solidFill>
              </a:rPr>
              <a:t> se </a:t>
            </a:r>
            <a:r>
              <a:rPr lang="de-DE" dirty="0" err="1" smtClean="0">
                <a:solidFill>
                  <a:srgbClr val="00B050"/>
                </a:solidFill>
              </a:rPr>
              <a:t>tulee</a:t>
            </a:r>
            <a:r>
              <a:rPr lang="de-DE" dirty="0" smtClean="0">
                <a:solidFill>
                  <a:srgbClr val="00B050"/>
                </a:solidFill>
              </a:rPr>
              <a:t> </a:t>
            </a:r>
            <a:r>
              <a:rPr lang="de-DE" dirty="0" err="1" smtClean="0">
                <a:solidFill>
                  <a:srgbClr val="00B050"/>
                </a:solidFill>
              </a:rPr>
              <a:t>vaikuttamaan</a:t>
            </a:r>
            <a:r>
              <a:rPr lang="de-DE" dirty="0" smtClean="0">
                <a:solidFill>
                  <a:srgbClr val="00B050"/>
                </a:solidFill>
              </a:rPr>
              <a:t> </a:t>
            </a:r>
            <a:r>
              <a:rPr lang="de-DE" dirty="0" err="1" smtClean="0">
                <a:solidFill>
                  <a:srgbClr val="00B050"/>
                </a:solidFill>
              </a:rPr>
              <a:t>tuotteen</a:t>
            </a:r>
            <a:r>
              <a:rPr lang="de-DE" dirty="0" smtClean="0">
                <a:solidFill>
                  <a:srgbClr val="00B050"/>
                </a:solidFill>
              </a:rPr>
              <a:t> ja </a:t>
            </a:r>
            <a:r>
              <a:rPr lang="de-DE" dirty="0" err="1" smtClean="0">
                <a:solidFill>
                  <a:srgbClr val="00B050"/>
                </a:solidFill>
              </a:rPr>
              <a:t>palveluiden</a:t>
            </a:r>
            <a:r>
              <a:rPr lang="de-DE" dirty="0" smtClean="0">
                <a:solidFill>
                  <a:srgbClr val="00B050"/>
                </a:solidFill>
              </a:rPr>
              <a:t> </a:t>
            </a:r>
            <a:r>
              <a:rPr lang="de-DE" dirty="0" err="1" smtClean="0">
                <a:solidFill>
                  <a:srgbClr val="00B050"/>
                </a:solidFill>
              </a:rPr>
              <a:t>kehittämiseen</a:t>
            </a:r>
            <a:r>
              <a:rPr lang="de-DE" dirty="0" smtClean="0">
                <a:solidFill>
                  <a:srgbClr val="00B050"/>
                </a:solidFill>
              </a:rPr>
              <a:t>?</a:t>
            </a:r>
          </a:p>
          <a:p>
            <a:r>
              <a:rPr lang="de-DE" dirty="0" err="1" smtClean="0">
                <a:solidFill>
                  <a:srgbClr val="0070C0"/>
                </a:solidFill>
              </a:rPr>
              <a:t>Voiko</a:t>
            </a:r>
            <a:r>
              <a:rPr lang="de-DE" dirty="0" smtClean="0">
                <a:solidFill>
                  <a:srgbClr val="0070C0"/>
                </a:solidFill>
              </a:rPr>
              <a:t> </a:t>
            </a:r>
            <a:r>
              <a:rPr lang="de-DE" dirty="0" err="1" smtClean="0">
                <a:solidFill>
                  <a:srgbClr val="0070C0"/>
                </a:solidFill>
              </a:rPr>
              <a:t>tuotteen</a:t>
            </a:r>
            <a:r>
              <a:rPr lang="de-DE" dirty="0" smtClean="0">
                <a:solidFill>
                  <a:srgbClr val="0070C0"/>
                </a:solidFill>
              </a:rPr>
              <a:t> </a:t>
            </a:r>
            <a:r>
              <a:rPr lang="de-DE" dirty="0" err="1" smtClean="0">
                <a:solidFill>
                  <a:srgbClr val="0070C0"/>
                </a:solidFill>
              </a:rPr>
              <a:t>korvata</a:t>
            </a:r>
            <a:r>
              <a:rPr lang="de-DE" dirty="0" smtClean="0">
                <a:solidFill>
                  <a:srgbClr val="0070C0"/>
                </a:solidFill>
              </a:rPr>
              <a:t> </a:t>
            </a:r>
            <a:r>
              <a:rPr lang="de-DE" dirty="0" err="1" smtClean="0">
                <a:solidFill>
                  <a:srgbClr val="0070C0"/>
                </a:solidFill>
              </a:rPr>
              <a:t>osittain</a:t>
            </a:r>
            <a:r>
              <a:rPr lang="de-DE" dirty="0" smtClean="0">
                <a:solidFill>
                  <a:srgbClr val="0070C0"/>
                </a:solidFill>
              </a:rPr>
              <a:t> </a:t>
            </a:r>
            <a:r>
              <a:rPr lang="de-DE" dirty="0" err="1" smtClean="0">
                <a:solidFill>
                  <a:srgbClr val="0070C0"/>
                </a:solidFill>
              </a:rPr>
              <a:t>palvelulla</a:t>
            </a:r>
            <a:r>
              <a:rPr lang="de-DE" dirty="0" smtClean="0">
                <a:solidFill>
                  <a:srgbClr val="0070C0"/>
                </a:solidFill>
              </a:rPr>
              <a:t>?</a:t>
            </a:r>
            <a:endParaRPr lang="en-US" dirty="0">
              <a:solidFill>
                <a:srgbClr val="0070C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ctrTitle"/>
          </p:nvPr>
        </p:nvSpPr>
        <p:spPr>
          <a:xfrm>
            <a:off x="685800" y="2679055"/>
            <a:ext cx="7772400" cy="1470025"/>
          </a:xfrm>
        </p:spPr>
        <p:txBody>
          <a:bodyPr>
            <a:normAutofit fontScale="90000"/>
          </a:bodyPr>
          <a:lstStyle/>
          <a:p>
            <a:pPr lvl="0"/>
            <a:r>
              <a:rPr lang="en-US" dirty="0" smtClean="0">
                <a:solidFill>
                  <a:srgbClr val="0070C0"/>
                </a:solidFill>
              </a:rPr>
              <a:t>MENETELMIÄ ELINKAARISUUNITTELUUN</a:t>
            </a:r>
            <a:r>
              <a:rPr lang="fi-FI" dirty="0" smtClean="0"/>
              <a:t/>
            </a:r>
            <a:br>
              <a:rPr lang="fi-FI" dirty="0" smtClean="0"/>
            </a:br>
            <a:endParaRPr lang="fi-FI" dirty="0"/>
          </a:p>
        </p:txBody>
      </p:sp>
      <p:sp>
        <p:nvSpPr>
          <p:cNvPr id="3" name="Alaotsikko 2"/>
          <p:cNvSpPr>
            <a:spLocks noGrp="1"/>
          </p:cNvSpPr>
          <p:nvPr>
            <p:ph type="subTitle" idx="1"/>
          </p:nvPr>
        </p:nvSpPr>
        <p:spPr/>
        <p:txBody>
          <a:bodyPr/>
          <a:lstStyle/>
          <a:p>
            <a:endParaRPr lang="fi-FI"/>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normAutofit fontScale="90000"/>
          </a:bodyPr>
          <a:lstStyle/>
          <a:p>
            <a:r>
              <a:rPr lang="fi-FI" sz="3200" dirty="0" smtClean="0">
                <a:solidFill>
                  <a:srgbClr val="0070C0"/>
                </a:solidFill>
              </a:rPr>
              <a:t>ELINKAARISUUNNITTELUUN SOVELTUVIA MENETELMIÄ</a:t>
            </a:r>
            <a:r>
              <a:rPr lang="fi-FI" sz="3200" dirty="0" smtClean="0"/>
              <a:t/>
            </a:r>
            <a:br>
              <a:rPr lang="fi-FI" sz="3200" dirty="0" smtClean="0"/>
            </a:br>
            <a:endParaRPr lang="en-US" sz="3200" dirty="0"/>
          </a:p>
        </p:txBody>
      </p:sp>
      <p:sp>
        <p:nvSpPr>
          <p:cNvPr id="3" name="Sisällön paikkamerkki 2"/>
          <p:cNvSpPr>
            <a:spLocks noGrp="1"/>
          </p:cNvSpPr>
          <p:nvPr>
            <p:ph idx="1"/>
          </p:nvPr>
        </p:nvSpPr>
        <p:spPr/>
        <p:txBody>
          <a:bodyPr>
            <a:normAutofit fontScale="92500" lnSpcReduction="10000"/>
          </a:bodyPr>
          <a:lstStyle/>
          <a:p>
            <a:r>
              <a:rPr lang="fi-FI" dirty="0" smtClean="0">
                <a:solidFill>
                  <a:srgbClr val="00B050"/>
                </a:solidFill>
              </a:rPr>
              <a:t>Elinkaaren eri vaiheiden analysointiin voidaan käyttää joko laadullisia tai määrällisiä menetelmiä. </a:t>
            </a:r>
          </a:p>
          <a:p>
            <a:r>
              <a:rPr lang="fi-FI" dirty="0" smtClean="0">
                <a:solidFill>
                  <a:srgbClr val="0070C0"/>
                </a:solidFill>
              </a:rPr>
              <a:t>Laadullisia menetelmiä ovat esimerkiksi elinkaaren analysointi käyttämällä ekologisen suunnittelun tarkistuslistaa tai </a:t>
            </a:r>
            <a:r>
              <a:rPr lang="fi-FI" dirty="0" err="1" smtClean="0">
                <a:solidFill>
                  <a:srgbClr val="0070C0"/>
                </a:solidFill>
              </a:rPr>
              <a:t>Met</a:t>
            </a:r>
            <a:r>
              <a:rPr lang="fi-FI" dirty="0" smtClean="0">
                <a:solidFill>
                  <a:srgbClr val="0070C0"/>
                </a:solidFill>
              </a:rPr>
              <a:t> – matriisia ja ne sopivat parhaiten yrityksen ensimmäiseen analyysiin. </a:t>
            </a:r>
          </a:p>
          <a:p>
            <a:r>
              <a:rPr lang="fi-FI" dirty="0" smtClean="0">
                <a:solidFill>
                  <a:srgbClr val="00B050"/>
                </a:solidFill>
              </a:rPr>
              <a:t>Määrällisiä menetelmiä ovat esimerkiksi Eco – </a:t>
            </a:r>
            <a:r>
              <a:rPr lang="fi-FI" dirty="0" err="1" smtClean="0">
                <a:solidFill>
                  <a:srgbClr val="00B050"/>
                </a:solidFill>
              </a:rPr>
              <a:t>indicator</a:t>
            </a:r>
            <a:r>
              <a:rPr lang="fi-FI" dirty="0" smtClean="0">
                <a:solidFill>
                  <a:srgbClr val="00B050"/>
                </a:solidFill>
              </a:rPr>
              <a:t>´ 99 ja LCA - ohjelmistot</a:t>
            </a:r>
          </a:p>
          <a:p>
            <a:endParaRPr lang="en-US" dirty="0"/>
          </a:p>
        </p:txBody>
      </p:sp>
      <p:sp>
        <p:nvSpPr>
          <p:cNvPr id="4" name="Alatunnisteen paikkamerkki 1"/>
          <p:cNvSpPr>
            <a:spLocks noGrp="1"/>
          </p:cNvSpPr>
          <p:nvPr>
            <p:ph type="ftr" sz="quarter" idx="11"/>
          </p:nvPr>
        </p:nvSpPr>
        <p:spPr>
          <a:xfrm>
            <a:off x="508000" y="6245225"/>
            <a:ext cx="5727700" cy="476250"/>
          </a:xfrm>
        </p:spPr>
        <p:txBody>
          <a:bodyPr/>
          <a:lstStyle/>
          <a:p>
            <a:pPr>
              <a:defRPr/>
            </a:pPr>
            <a:r>
              <a:rPr lang="de-DE" dirty="0" smtClean="0"/>
              <a:t>S10-A1</a:t>
            </a:r>
            <a:r>
              <a:rPr lang="de-DE" dirty="0"/>
              <a:t>: Powerpoint-</a:t>
            </a:r>
            <a:r>
              <a:rPr lang="de-DE" dirty="0" err="1"/>
              <a:t>Presentation</a:t>
            </a:r>
            <a:r>
              <a:rPr lang="de-DE" dirty="0"/>
              <a:t> </a:t>
            </a:r>
            <a:r>
              <a:rPr lang="en-US" dirty="0" smtClean="0"/>
              <a:t>»Elinkaariajattelu«</a:t>
            </a:r>
            <a:endParaRPr lang="de-AT" dirty="0"/>
          </a:p>
        </p:txBody>
      </p:sp>
      <p:sp>
        <p:nvSpPr>
          <p:cNvPr id="5" name="Suorakulmio 4"/>
          <p:cNvSpPr/>
          <p:nvPr/>
        </p:nvSpPr>
        <p:spPr>
          <a:xfrm>
            <a:off x="0" y="0"/>
            <a:ext cx="9144000" cy="6858000"/>
          </a:xfrm>
          <a:prstGeom prst="rect">
            <a:avLst/>
          </a:prstGeom>
          <a:noFill/>
          <a:ln w="28575">
            <a:solidFill>
              <a:srgbClr val="FFC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normAutofit/>
          </a:bodyPr>
          <a:lstStyle/>
          <a:p>
            <a:r>
              <a:rPr lang="en-US" sz="3200" dirty="0" smtClean="0">
                <a:solidFill>
                  <a:srgbClr val="0070C0"/>
                </a:solidFill>
              </a:rPr>
              <a:t>TARKISTUSLISTA EKOLOGISEEN SUUNNITTELUUN</a:t>
            </a:r>
            <a:endParaRPr lang="en-US" sz="3200" dirty="0">
              <a:solidFill>
                <a:srgbClr val="0070C0"/>
              </a:solidFill>
            </a:endParaRPr>
          </a:p>
        </p:txBody>
      </p:sp>
      <p:sp>
        <p:nvSpPr>
          <p:cNvPr id="3" name="Sisällön paikkamerkki 2"/>
          <p:cNvSpPr>
            <a:spLocks noGrp="1"/>
          </p:cNvSpPr>
          <p:nvPr>
            <p:ph idx="1"/>
          </p:nvPr>
        </p:nvSpPr>
        <p:spPr/>
        <p:txBody>
          <a:bodyPr/>
          <a:lstStyle/>
          <a:p>
            <a:r>
              <a:rPr lang="fi-FI" dirty="0" smtClean="0">
                <a:solidFill>
                  <a:srgbClr val="00B050"/>
                </a:solidFill>
              </a:rPr>
              <a:t>tehokas aloitus ekologiseen suunnitteluun </a:t>
            </a:r>
          </a:p>
          <a:p>
            <a:r>
              <a:rPr lang="fi-FI" dirty="0" smtClean="0">
                <a:solidFill>
                  <a:srgbClr val="0070C0"/>
                </a:solidFill>
              </a:rPr>
              <a:t>valmis lista kysymyksistä muistuttaa, mitä ympäristönäkökohtia olisi otettava huomioon</a:t>
            </a:r>
          </a:p>
          <a:p>
            <a:r>
              <a:rPr lang="fi-FI" dirty="0" smtClean="0">
                <a:solidFill>
                  <a:srgbClr val="00B050"/>
                </a:solidFill>
              </a:rPr>
              <a:t>tarkistuslistan käyttö on hyvä ensimmäinen askel, jonka jälkeen voidaan käyttää muita ympäristöanalyysityökaluja</a:t>
            </a:r>
          </a:p>
          <a:p>
            <a:r>
              <a:rPr lang="fi-FI" dirty="0" smtClean="0"/>
              <a:t>S10-A3: Elinkaaren tarkistuslista </a:t>
            </a:r>
          </a:p>
          <a:p>
            <a:endParaRPr lang="en-US" dirty="0"/>
          </a:p>
        </p:txBody>
      </p:sp>
      <p:sp>
        <p:nvSpPr>
          <p:cNvPr id="4" name="Alatunnisteen paikkamerkki 1"/>
          <p:cNvSpPr>
            <a:spLocks noGrp="1"/>
          </p:cNvSpPr>
          <p:nvPr>
            <p:ph type="ftr" sz="quarter" idx="11"/>
          </p:nvPr>
        </p:nvSpPr>
        <p:spPr>
          <a:xfrm>
            <a:off x="508000" y="6245225"/>
            <a:ext cx="5727700" cy="476250"/>
          </a:xfrm>
        </p:spPr>
        <p:txBody>
          <a:bodyPr/>
          <a:lstStyle/>
          <a:p>
            <a:pPr>
              <a:defRPr/>
            </a:pPr>
            <a:r>
              <a:rPr lang="de-DE" dirty="0" smtClean="0"/>
              <a:t>S10-A1</a:t>
            </a:r>
            <a:r>
              <a:rPr lang="de-DE" dirty="0"/>
              <a:t>: Powerpoint-</a:t>
            </a:r>
            <a:r>
              <a:rPr lang="de-DE" dirty="0" err="1"/>
              <a:t>Presentation</a:t>
            </a:r>
            <a:r>
              <a:rPr lang="de-DE" dirty="0"/>
              <a:t> </a:t>
            </a:r>
            <a:r>
              <a:rPr lang="en-US" dirty="0" smtClean="0"/>
              <a:t>»Elinkaariajattelu«</a:t>
            </a:r>
            <a:endParaRPr lang="de-AT" dirty="0"/>
          </a:p>
        </p:txBody>
      </p:sp>
      <p:sp>
        <p:nvSpPr>
          <p:cNvPr id="5" name="Suorakulmio 4"/>
          <p:cNvSpPr/>
          <p:nvPr/>
        </p:nvSpPr>
        <p:spPr>
          <a:xfrm>
            <a:off x="0" y="0"/>
            <a:ext cx="9144000" cy="6858000"/>
          </a:xfrm>
          <a:prstGeom prst="rect">
            <a:avLst/>
          </a:prstGeom>
          <a:noFill/>
          <a:ln w="28575">
            <a:solidFill>
              <a:srgbClr val="FFC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normAutofit/>
          </a:bodyPr>
          <a:lstStyle/>
          <a:p>
            <a:r>
              <a:rPr lang="en-US" sz="3200" dirty="0" smtClean="0">
                <a:solidFill>
                  <a:srgbClr val="00B050"/>
                </a:solidFill>
              </a:rPr>
              <a:t>MET - MATRIISI</a:t>
            </a:r>
            <a:endParaRPr lang="en-US" sz="3200" dirty="0">
              <a:solidFill>
                <a:srgbClr val="00B050"/>
              </a:solidFill>
            </a:endParaRPr>
          </a:p>
        </p:txBody>
      </p:sp>
      <p:sp>
        <p:nvSpPr>
          <p:cNvPr id="3" name="Sisällön paikkamerkki 2"/>
          <p:cNvSpPr>
            <a:spLocks noGrp="1"/>
          </p:cNvSpPr>
          <p:nvPr>
            <p:ph idx="1"/>
          </p:nvPr>
        </p:nvSpPr>
        <p:spPr/>
        <p:txBody>
          <a:bodyPr>
            <a:normAutofit fontScale="92500" lnSpcReduction="20000"/>
          </a:bodyPr>
          <a:lstStyle/>
          <a:p>
            <a:r>
              <a:rPr lang="fi-FI" dirty="0" smtClean="0">
                <a:solidFill>
                  <a:srgbClr val="0070C0"/>
                </a:solidFill>
              </a:rPr>
              <a:t>analysoidaan ympäristövaikutukset syötteiden ja tuotosten osalta koko elinkaaren ajalta</a:t>
            </a:r>
          </a:p>
          <a:p>
            <a:r>
              <a:rPr lang="fi-FI" dirty="0" smtClean="0">
                <a:solidFill>
                  <a:srgbClr val="00B050"/>
                </a:solidFill>
              </a:rPr>
              <a:t>Kolme osa-aluetta: materiaali (syötteet ja tuotokset), energian käyttö (syötteet ja tuotokset) sekä ympäristölle ja ihmiselle myrkylliset päästöt (tuotokset)</a:t>
            </a:r>
          </a:p>
          <a:p>
            <a:r>
              <a:rPr lang="fi-FI" dirty="0" smtClean="0">
                <a:solidFill>
                  <a:srgbClr val="0070C0"/>
                </a:solidFill>
              </a:rPr>
              <a:t>Lisätietoja ja ohjeita suomenkielellä http://www.mindcom.fi/vihreakonsti/ ja uudempaa materiaalia englanninkielellä http://www.learn-ecodesign.net</a:t>
            </a:r>
            <a:endParaRPr lang="en-US" dirty="0">
              <a:solidFill>
                <a:srgbClr val="00B050"/>
              </a:solidFill>
            </a:endParaRPr>
          </a:p>
        </p:txBody>
      </p:sp>
      <p:sp>
        <p:nvSpPr>
          <p:cNvPr id="4" name="Alatunnisteen paikkamerkki 1"/>
          <p:cNvSpPr>
            <a:spLocks noGrp="1"/>
          </p:cNvSpPr>
          <p:nvPr>
            <p:ph type="ftr" sz="quarter" idx="11"/>
          </p:nvPr>
        </p:nvSpPr>
        <p:spPr>
          <a:xfrm>
            <a:off x="508000" y="6245225"/>
            <a:ext cx="5727700" cy="476250"/>
          </a:xfrm>
        </p:spPr>
        <p:txBody>
          <a:bodyPr/>
          <a:lstStyle/>
          <a:p>
            <a:pPr>
              <a:defRPr/>
            </a:pPr>
            <a:r>
              <a:rPr lang="de-DE" dirty="0" smtClean="0"/>
              <a:t>S10-A1</a:t>
            </a:r>
            <a:r>
              <a:rPr lang="de-DE" dirty="0"/>
              <a:t>: Powerpoint-</a:t>
            </a:r>
            <a:r>
              <a:rPr lang="de-DE" dirty="0" err="1"/>
              <a:t>Presentation</a:t>
            </a:r>
            <a:r>
              <a:rPr lang="de-DE" dirty="0"/>
              <a:t> </a:t>
            </a:r>
            <a:r>
              <a:rPr lang="en-US" dirty="0" smtClean="0"/>
              <a:t>»Elinkaariajattelu«</a:t>
            </a:r>
            <a:endParaRPr lang="de-AT" dirty="0"/>
          </a:p>
        </p:txBody>
      </p:sp>
      <p:sp>
        <p:nvSpPr>
          <p:cNvPr id="5" name="Suorakulmio 4"/>
          <p:cNvSpPr/>
          <p:nvPr/>
        </p:nvSpPr>
        <p:spPr>
          <a:xfrm>
            <a:off x="0" y="0"/>
            <a:ext cx="9144000" cy="6858000"/>
          </a:xfrm>
          <a:prstGeom prst="rect">
            <a:avLst/>
          </a:prstGeom>
          <a:noFill/>
          <a:ln w="28575">
            <a:solidFill>
              <a:srgbClr val="FFC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ctrTitle"/>
          </p:nvPr>
        </p:nvSpPr>
        <p:spPr>
          <a:xfrm>
            <a:off x="685800" y="2607047"/>
            <a:ext cx="7772400" cy="1470025"/>
          </a:xfrm>
        </p:spPr>
        <p:txBody>
          <a:bodyPr/>
          <a:lstStyle/>
          <a:p>
            <a:r>
              <a:rPr lang="fi-FI" dirty="0" smtClean="0">
                <a:solidFill>
                  <a:srgbClr val="00B050"/>
                </a:solidFill>
              </a:rPr>
              <a:t>MITÄ ON ELINKAARISUUNNITTELU?</a:t>
            </a:r>
            <a:endParaRPr lang="fi-FI" dirty="0">
              <a:solidFill>
                <a:srgbClr val="00B050"/>
              </a:solidFill>
            </a:endParaRPr>
          </a:p>
        </p:txBody>
      </p:sp>
      <p:sp>
        <p:nvSpPr>
          <p:cNvPr id="3" name="Suorakulmio 2"/>
          <p:cNvSpPr/>
          <p:nvPr/>
        </p:nvSpPr>
        <p:spPr>
          <a:xfrm>
            <a:off x="0" y="0"/>
            <a:ext cx="9144000" cy="6858000"/>
          </a:xfrm>
          <a:prstGeom prst="rect">
            <a:avLst/>
          </a:prstGeom>
          <a:noFill/>
          <a:ln w="28575">
            <a:solidFill>
              <a:srgbClr val="FFC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normAutofit fontScale="90000"/>
          </a:bodyPr>
          <a:lstStyle/>
          <a:p>
            <a:r>
              <a:rPr lang="fi-FI" sz="3600" dirty="0" smtClean="0">
                <a:solidFill>
                  <a:srgbClr val="0070C0"/>
                </a:solidFill>
              </a:rPr>
              <a:t/>
            </a:r>
            <a:br>
              <a:rPr lang="fi-FI" sz="3600" dirty="0" smtClean="0">
                <a:solidFill>
                  <a:srgbClr val="0070C0"/>
                </a:solidFill>
              </a:rPr>
            </a:br>
            <a:r>
              <a:rPr lang="fi-FI" sz="3600" dirty="0" smtClean="0">
                <a:solidFill>
                  <a:srgbClr val="0070C0"/>
                </a:solidFill>
              </a:rPr>
              <a:t>ECO-INDICATOR´99 </a:t>
            </a:r>
            <a:r>
              <a:rPr lang="fi-FI" dirty="0" smtClean="0"/>
              <a:t/>
            </a:r>
            <a:br>
              <a:rPr lang="fi-FI" dirty="0" smtClean="0"/>
            </a:br>
            <a:endParaRPr lang="en-US" dirty="0"/>
          </a:p>
        </p:txBody>
      </p:sp>
      <p:sp>
        <p:nvSpPr>
          <p:cNvPr id="3" name="Sisällön paikkamerkki 2"/>
          <p:cNvSpPr>
            <a:spLocks noGrp="1"/>
          </p:cNvSpPr>
          <p:nvPr>
            <p:ph idx="1"/>
          </p:nvPr>
        </p:nvSpPr>
        <p:spPr/>
        <p:txBody>
          <a:bodyPr>
            <a:normAutofit fontScale="85000" lnSpcReduction="10000"/>
          </a:bodyPr>
          <a:lstStyle/>
          <a:p>
            <a:r>
              <a:rPr lang="fi-FI" dirty="0" smtClean="0">
                <a:solidFill>
                  <a:srgbClr val="00B050"/>
                </a:solidFill>
              </a:rPr>
              <a:t>Menetelmä perustuu ekoindikaattoreihin, jossa esimerkiksi yhdis­tämällä ja painottamalla ympäristövaikutusluokkien tulosindikaattoreita niin, että muodoste­taan yksi indikaattori kuvaamaan elinkaariarvioinnin tulosta</a:t>
            </a:r>
          </a:p>
          <a:p>
            <a:r>
              <a:rPr lang="fi-FI" dirty="0" smtClean="0">
                <a:solidFill>
                  <a:srgbClr val="0070C0"/>
                </a:solidFill>
              </a:rPr>
              <a:t>Indikaattoreiden avulla voi ver­tailla esimerkiksi erityyppisten kuljetusten ympäristövaikutuksia</a:t>
            </a:r>
          </a:p>
          <a:p>
            <a:r>
              <a:rPr lang="fi-FI" dirty="0" smtClean="0">
                <a:solidFill>
                  <a:srgbClr val="00B050"/>
                </a:solidFill>
              </a:rPr>
              <a:t>Tarkempi kuvaus menetelmästä ekoindikaattorilistoineen ja lasken­tataulukoineen löytyy esimerkiksi </a:t>
            </a:r>
            <a:r>
              <a:rPr lang="fi-FI" dirty="0" err="1" smtClean="0">
                <a:solidFill>
                  <a:srgbClr val="00B050"/>
                </a:solidFill>
              </a:rPr>
              <a:t>Ecodesign</a:t>
            </a:r>
            <a:r>
              <a:rPr lang="fi-FI" dirty="0" smtClean="0">
                <a:solidFill>
                  <a:srgbClr val="00B050"/>
                </a:solidFill>
              </a:rPr>
              <a:t> </a:t>
            </a:r>
            <a:r>
              <a:rPr lang="fi-FI" dirty="0" err="1" smtClean="0">
                <a:solidFill>
                  <a:srgbClr val="00B050"/>
                </a:solidFill>
              </a:rPr>
              <a:t>Training</a:t>
            </a:r>
            <a:r>
              <a:rPr lang="fi-FI" dirty="0" smtClean="0">
                <a:solidFill>
                  <a:srgbClr val="00B050"/>
                </a:solidFill>
              </a:rPr>
              <a:t> </a:t>
            </a:r>
            <a:r>
              <a:rPr lang="fi-FI" dirty="0" err="1" smtClean="0">
                <a:solidFill>
                  <a:srgbClr val="00B050"/>
                </a:solidFill>
              </a:rPr>
              <a:t>Kit</a:t>
            </a:r>
            <a:r>
              <a:rPr lang="fi-FI" dirty="0" smtClean="0">
                <a:solidFill>
                  <a:srgbClr val="00B050"/>
                </a:solidFill>
              </a:rPr>
              <a:t> – materiaalista</a:t>
            </a:r>
            <a:endParaRPr lang="en-US" dirty="0">
              <a:solidFill>
                <a:srgbClr val="00B050"/>
              </a:solidFill>
            </a:endParaRPr>
          </a:p>
        </p:txBody>
      </p:sp>
      <p:sp>
        <p:nvSpPr>
          <p:cNvPr id="4" name="Alatunnisteen paikkamerkki 1"/>
          <p:cNvSpPr>
            <a:spLocks noGrp="1"/>
          </p:cNvSpPr>
          <p:nvPr>
            <p:ph type="ftr" sz="quarter" idx="11"/>
          </p:nvPr>
        </p:nvSpPr>
        <p:spPr>
          <a:xfrm>
            <a:off x="508000" y="6245225"/>
            <a:ext cx="5727700" cy="476250"/>
          </a:xfrm>
        </p:spPr>
        <p:txBody>
          <a:bodyPr/>
          <a:lstStyle/>
          <a:p>
            <a:pPr>
              <a:defRPr/>
            </a:pPr>
            <a:r>
              <a:rPr lang="de-DE" dirty="0" smtClean="0"/>
              <a:t>S10-A1</a:t>
            </a:r>
            <a:r>
              <a:rPr lang="de-DE" dirty="0"/>
              <a:t>: Powerpoint-</a:t>
            </a:r>
            <a:r>
              <a:rPr lang="de-DE" dirty="0" err="1"/>
              <a:t>Presentation</a:t>
            </a:r>
            <a:r>
              <a:rPr lang="de-DE" dirty="0"/>
              <a:t> </a:t>
            </a:r>
            <a:r>
              <a:rPr lang="en-US" dirty="0" smtClean="0"/>
              <a:t>»Elinkaariajattelu«</a:t>
            </a:r>
            <a:endParaRPr lang="de-AT" dirty="0"/>
          </a:p>
        </p:txBody>
      </p:sp>
      <p:sp>
        <p:nvSpPr>
          <p:cNvPr id="5" name="Suorakulmio 4"/>
          <p:cNvSpPr/>
          <p:nvPr/>
        </p:nvSpPr>
        <p:spPr>
          <a:xfrm>
            <a:off x="0" y="0"/>
            <a:ext cx="9144000" cy="6858000"/>
          </a:xfrm>
          <a:prstGeom prst="rect">
            <a:avLst/>
          </a:prstGeom>
          <a:noFill/>
          <a:ln w="28575">
            <a:solidFill>
              <a:srgbClr val="FFC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normAutofit fontScale="90000"/>
          </a:bodyPr>
          <a:lstStyle/>
          <a:p>
            <a:r>
              <a:rPr lang="fi-FI" sz="3600" dirty="0" smtClean="0">
                <a:solidFill>
                  <a:srgbClr val="0070C0"/>
                </a:solidFill>
              </a:rPr>
              <a:t>LCA - OHJELMISTOT</a:t>
            </a:r>
            <a:r>
              <a:rPr lang="fi-FI" dirty="0" smtClean="0"/>
              <a:t/>
            </a:r>
            <a:br>
              <a:rPr lang="fi-FI" dirty="0" smtClean="0"/>
            </a:br>
            <a:endParaRPr lang="en-US" dirty="0"/>
          </a:p>
        </p:txBody>
      </p:sp>
      <p:sp>
        <p:nvSpPr>
          <p:cNvPr id="3" name="Sisällön paikkamerkki 2"/>
          <p:cNvSpPr>
            <a:spLocks noGrp="1"/>
          </p:cNvSpPr>
          <p:nvPr>
            <p:ph idx="1"/>
          </p:nvPr>
        </p:nvSpPr>
        <p:spPr/>
        <p:txBody>
          <a:bodyPr/>
          <a:lstStyle/>
          <a:p>
            <a:r>
              <a:rPr lang="fi-FI" dirty="0" smtClean="0">
                <a:solidFill>
                  <a:srgbClr val="00B050"/>
                </a:solidFill>
              </a:rPr>
              <a:t>ohjelmat helpottavat elinkaaren ympäristövaikutusten laskemista ja asioiden ja vaiheiden vertailua</a:t>
            </a:r>
          </a:p>
          <a:p>
            <a:r>
              <a:rPr lang="fi-FI" dirty="0" smtClean="0">
                <a:solidFill>
                  <a:srgbClr val="0070C0"/>
                </a:solidFill>
              </a:rPr>
              <a:t>Esimerkiksi </a:t>
            </a:r>
            <a:r>
              <a:rPr lang="fi-FI" dirty="0" err="1" smtClean="0">
                <a:solidFill>
                  <a:srgbClr val="0070C0"/>
                </a:solidFill>
              </a:rPr>
              <a:t>SimaPro</a:t>
            </a:r>
            <a:r>
              <a:rPr lang="fi-FI" dirty="0" smtClean="0">
                <a:solidFill>
                  <a:srgbClr val="0070C0"/>
                </a:solidFill>
              </a:rPr>
              <a:t> – ohjelmistoon voi tutustua ja ladata ilmaisen esittelyversion (http://www.pre.nl/simapro/simapro_lca_software.htm)</a:t>
            </a:r>
            <a:endParaRPr lang="en-US" dirty="0">
              <a:solidFill>
                <a:srgbClr val="0070C0"/>
              </a:solidFill>
            </a:endParaRPr>
          </a:p>
        </p:txBody>
      </p:sp>
      <p:sp>
        <p:nvSpPr>
          <p:cNvPr id="4" name="Alatunnisteen paikkamerkki 1"/>
          <p:cNvSpPr>
            <a:spLocks noGrp="1"/>
          </p:cNvSpPr>
          <p:nvPr>
            <p:ph type="ftr" sz="quarter" idx="11"/>
          </p:nvPr>
        </p:nvSpPr>
        <p:spPr>
          <a:xfrm>
            <a:off x="508000" y="6245225"/>
            <a:ext cx="5727700" cy="476250"/>
          </a:xfrm>
        </p:spPr>
        <p:txBody>
          <a:bodyPr/>
          <a:lstStyle/>
          <a:p>
            <a:pPr>
              <a:defRPr/>
            </a:pPr>
            <a:r>
              <a:rPr lang="de-DE" dirty="0" smtClean="0"/>
              <a:t>S10-A1</a:t>
            </a:r>
            <a:r>
              <a:rPr lang="de-DE" dirty="0"/>
              <a:t>: Powerpoint-</a:t>
            </a:r>
            <a:r>
              <a:rPr lang="de-DE" dirty="0" err="1"/>
              <a:t>Presentation</a:t>
            </a:r>
            <a:r>
              <a:rPr lang="de-DE" dirty="0"/>
              <a:t> </a:t>
            </a:r>
            <a:r>
              <a:rPr lang="en-US" dirty="0" smtClean="0"/>
              <a:t>»Elinkaariajattelu«</a:t>
            </a:r>
            <a:endParaRPr lang="de-AT" dirty="0"/>
          </a:p>
        </p:txBody>
      </p:sp>
      <p:sp>
        <p:nvSpPr>
          <p:cNvPr id="5" name="Suorakulmio 4"/>
          <p:cNvSpPr/>
          <p:nvPr/>
        </p:nvSpPr>
        <p:spPr>
          <a:xfrm>
            <a:off x="0" y="0"/>
            <a:ext cx="9144000" cy="6858000"/>
          </a:xfrm>
          <a:prstGeom prst="rect">
            <a:avLst/>
          </a:prstGeom>
          <a:noFill/>
          <a:ln w="28575">
            <a:solidFill>
              <a:srgbClr val="FFC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ctrTitle"/>
          </p:nvPr>
        </p:nvSpPr>
        <p:spPr/>
        <p:txBody>
          <a:bodyPr>
            <a:normAutofit/>
          </a:bodyPr>
          <a:lstStyle/>
          <a:p>
            <a:pPr lvl="0"/>
            <a:r>
              <a:rPr lang="en-US" sz="3200" dirty="0" smtClean="0">
                <a:solidFill>
                  <a:srgbClr val="00B050"/>
                </a:solidFill>
              </a:rPr>
              <a:t>PALVELUIDEN TUOMA LISÄARVO</a:t>
            </a:r>
            <a:endParaRPr lang="fi-FI" sz="3200" dirty="0">
              <a:solidFill>
                <a:srgbClr val="00B050"/>
              </a:solidFill>
            </a:endParaRPr>
          </a:p>
        </p:txBody>
      </p:sp>
      <p:sp>
        <p:nvSpPr>
          <p:cNvPr id="4" name="Alatunnisteen paikkamerkki 1"/>
          <p:cNvSpPr>
            <a:spLocks noGrp="1"/>
          </p:cNvSpPr>
          <p:nvPr>
            <p:ph type="ftr" sz="quarter" idx="11"/>
          </p:nvPr>
        </p:nvSpPr>
        <p:spPr>
          <a:xfrm>
            <a:off x="508000" y="6245225"/>
            <a:ext cx="5727700" cy="476250"/>
          </a:xfrm>
        </p:spPr>
        <p:txBody>
          <a:bodyPr/>
          <a:lstStyle/>
          <a:p>
            <a:pPr>
              <a:defRPr/>
            </a:pPr>
            <a:r>
              <a:rPr lang="de-DE" dirty="0" smtClean="0"/>
              <a:t>S10-A1</a:t>
            </a:r>
            <a:r>
              <a:rPr lang="de-DE" dirty="0"/>
              <a:t>: Powerpoint-</a:t>
            </a:r>
            <a:r>
              <a:rPr lang="de-DE" dirty="0" err="1"/>
              <a:t>Presentation</a:t>
            </a:r>
            <a:r>
              <a:rPr lang="de-DE" dirty="0"/>
              <a:t> </a:t>
            </a:r>
            <a:r>
              <a:rPr lang="en-US" dirty="0" smtClean="0"/>
              <a:t>»Elinkaariajattelu«</a:t>
            </a:r>
            <a:endParaRPr lang="de-AT" dirty="0"/>
          </a:p>
        </p:txBody>
      </p:sp>
      <p:sp>
        <p:nvSpPr>
          <p:cNvPr id="5" name="Suorakulmio 4"/>
          <p:cNvSpPr/>
          <p:nvPr/>
        </p:nvSpPr>
        <p:spPr>
          <a:xfrm>
            <a:off x="0" y="0"/>
            <a:ext cx="9144000" cy="6858000"/>
          </a:xfrm>
          <a:prstGeom prst="rect">
            <a:avLst/>
          </a:prstGeom>
          <a:noFill/>
          <a:ln w="28575">
            <a:solidFill>
              <a:srgbClr val="FFC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en-US" dirty="0" err="1" smtClean="0">
                <a:solidFill>
                  <a:srgbClr val="0070C0"/>
                </a:solidFill>
              </a:rPr>
              <a:t>Tuote</a:t>
            </a:r>
            <a:r>
              <a:rPr lang="en-US" dirty="0" smtClean="0">
                <a:solidFill>
                  <a:srgbClr val="0070C0"/>
                </a:solidFill>
              </a:rPr>
              <a:t> </a:t>
            </a:r>
            <a:r>
              <a:rPr lang="en-US" dirty="0" err="1" smtClean="0">
                <a:solidFill>
                  <a:srgbClr val="0070C0"/>
                </a:solidFill>
              </a:rPr>
              <a:t>ja</a:t>
            </a:r>
            <a:r>
              <a:rPr lang="en-US" dirty="0" smtClean="0">
                <a:solidFill>
                  <a:srgbClr val="0070C0"/>
                </a:solidFill>
              </a:rPr>
              <a:t> </a:t>
            </a:r>
            <a:r>
              <a:rPr lang="en-US" dirty="0" err="1" smtClean="0">
                <a:solidFill>
                  <a:srgbClr val="0070C0"/>
                </a:solidFill>
              </a:rPr>
              <a:t>palvelu</a:t>
            </a:r>
            <a:endParaRPr lang="en-US" dirty="0">
              <a:solidFill>
                <a:srgbClr val="0070C0"/>
              </a:solidFill>
            </a:endParaRPr>
          </a:p>
        </p:txBody>
      </p:sp>
      <p:sp>
        <p:nvSpPr>
          <p:cNvPr id="3" name="Sisällön paikkamerkki 2"/>
          <p:cNvSpPr>
            <a:spLocks noGrp="1"/>
          </p:cNvSpPr>
          <p:nvPr>
            <p:ph idx="1"/>
          </p:nvPr>
        </p:nvSpPr>
        <p:spPr/>
        <p:txBody>
          <a:bodyPr>
            <a:normAutofit fontScale="92500" lnSpcReduction="10000"/>
          </a:bodyPr>
          <a:lstStyle/>
          <a:p>
            <a:r>
              <a:rPr lang="en-US" dirty="0" err="1" smtClean="0">
                <a:solidFill>
                  <a:srgbClr val="00B050"/>
                </a:solidFill>
              </a:rPr>
              <a:t>Tuotteen</a:t>
            </a:r>
            <a:r>
              <a:rPr lang="en-US" dirty="0" smtClean="0">
                <a:solidFill>
                  <a:srgbClr val="00B050"/>
                </a:solidFill>
              </a:rPr>
              <a:t> </a:t>
            </a:r>
            <a:r>
              <a:rPr lang="en-US" dirty="0" err="1" smtClean="0">
                <a:solidFill>
                  <a:srgbClr val="00B050"/>
                </a:solidFill>
              </a:rPr>
              <a:t>ympäristökuormitusta</a:t>
            </a:r>
            <a:r>
              <a:rPr lang="en-US" dirty="0" smtClean="0">
                <a:solidFill>
                  <a:srgbClr val="00B050"/>
                </a:solidFill>
              </a:rPr>
              <a:t> </a:t>
            </a:r>
            <a:r>
              <a:rPr lang="en-US" dirty="0" err="1" smtClean="0">
                <a:solidFill>
                  <a:srgbClr val="00B050"/>
                </a:solidFill>
              </a:rPr>
              <a:t>voidaan</a:t>
            </a:r>
            <a:r>
              <a:rPr lang="en-US" dirty="0" smtClean="0">
                <a:solidFill>
                  <a:srgbClr val="00B050"/>
                </a:solidFill>
              </a:rPr>
              <a:t> </a:t>
            </a:r>
            <a:r>
              <a:rPr lang="en-US" dirty="0" err="1" smtClean="0">
                <a:solidFill>
                  <a:srgbClr val="00B050"/>
                </a:solidFill>
              </a:rPr>
              <a:t>vähentää</a:t>
            </a:r>
            <a:r>
              <a:rPr lang="en-US" dirty="0" smtClean="0">
                <a:solidFill>
                  <a:srgbClr val="00B050"/>
                </a:solidFill>
              </a:rPr>
              <a:t> </a:t>
            </a:r>
            <a:r>
              <a:rPr lang="en-US" dirty="0" err="1" smtClean="0">
                <a:solidFill>
                  <a:srgbClr val="00B050"/>
                </a:solidFill>
              </a:rPr>
              <a:t>lisäämällä</a:t>
            </a:r>
            <a:r>
              <a:rPr lang="en-US" dirty="0" smtClean="0">
                <a:solidFill>
                  <a:srgbClr val="00B050"/>
                </a:solidFill>
              </a:rPr>
              <a:t> </a:t>
            </a:r>
            <a:r>
              <a:rPr lang="en-US" dirty="0" err="1" smtClean="0">
                <a:solidFill>
                  <a:srgbClr val="00B050"/>
                </a:solidFill>
              </a:rPr>
              <a:t>palveluita</a:t>
            </a:r>
            <a:r>
              <a:rPr lang="en-US" dirty="0" smtClean="0">
                <a:solidFill>
                  <a:srgbClr val="00B050"/>
                </a:solidFill>
              </a:rPr>
              <a:t> </a:t>
            </a:r>
            <a:r>
              <a:rPr lang="en-US" dirty="0" err="1" smtClean="0">
                <a:solidFill>
                  <a:srgbClr val="00B050"/>
                </a:solidFill>
              </a:rPr>
              <a:t>kokonaiskonseptiin</a:t>
            </a:r>
            <a:r>
              <a:rPr lang="en-US" dirty="0" smtClean="0">
                <a:solidFill>
                  <a:srgbClr val="00B050"/>
                </a:solidFill>
              </a:rPr>
              <a:t>. </a:t>
            </a:r>
            <a:r>
              <a:rPr lang="en-US" dirty="0" err="1" smtClean="0">
                <a:solidFill>
                  <a:srgbClr val="00B050"/>
                </a:solidFill>
              </a:rPr>
              <a:t>Tuotteen</a:t>
            </a:r>
            <a:r>
              <a:rPr lang="en-US" dirty="0" smtClean="0">
                <a:solidFill>
                  <a:srgbClr val="00B050"/>
                </a:solidFill>
              </a:rPr>
              <a:t> </a:t>
            </a:r>
            <a:r>
              <a:rPr lang="en-US" dirty="0" err="1" smtClean="0">
                <a:solidFill>
                  <a:srgbClr val="00B050"/>
                </a:solidFill>
              </a:rPr>
              <a:t>elinkaarta</a:t>
            </a:r>
            <a:r>
              <a:rPr lang="en-US" dirty="0" smtClean="0">
                <a:solidFill>
                  <a:srgbClr val="00B050"/>
                </a:solidFill>
              </a:rPr>
              <a:t> </a:t>
            </a:r>
            <a:r>
              <a:rPr lang="en-US" dirty="0" err="1" smtClean="0">
                <a:solidFill>
                  <a:srgbClr val="00B050"/>
                </a:solidFill>
              </a:rPr>
              <a:t>suunnitellessa</a:t>
            </a:r>
            <a:r>
              <a:rPr lang="en-US" dirty="0" smtClean="0">
                <a:solidFill>
                  <a:srgbClr val="00B050"/>
                </a:solidFill>
              </a:rPr>
              <a:t> </a:t>
            </a:r>
            <a:r>
              <a:rPr lang="en-US" dirty="0" err="1" smtClean="0">
                <a:solidFill>
                  <a:srgbClr val="00B050"/>
                </a:solidFill>
              </a:rPr>
              <a:t>tulee</a:t>
            </a:r>
            <a:r>
              <a:rPr lang="en-US" dirty="0" smtClean="0">
                <a:solidFill>
                  <a:srgbClr val="00B050"/>
                </a:solidFill>
              </a:rPr>
              <a:t> </a:t>
            </a:r>
            <a:r>
              <a:rPr lang="en-US" dirty="0" err="1" smtClean="0">
                <a:solidFill>
                  <a:srgbClr val="00B050"/>
                </a:solidFill>
              </a:rPr>
              <a:t>pohtia</a:t>
            </a:r>
            <a:r>
              <a:rPr lang="en-US" dirty="0" smtClean="0">
                <a:solidFill>
                  <a:srgbClr val="00B050"/>
                </a:solidFill>
              </a:rPr>
              <a:t>, </a:t>
            </a:r>
            <a:r>
              <a:rPr lang="en-US" dirty="0" err="1" smtClean="0">
                <a:solidFill>
                  <a:srgbClr val="00B050"/>
                </a:solidFill>
              </a:rPr>
              <a:t>voiko</a:t>
            </a:r>
            <a:r>
              <a:rPr lang="en-US" dirty="0" smtClean="0">
                <a:solidFill>
                  <a:srgbClr val="00B050"/>
                </a:solidFill>
              </a:rPr>
              <a:t> </a:t>
            </a:r>
            <a:r>
              <a:rPr lang="en-US" dirty="0" err="1" smtClean="0">
                <a:solidFill>
                  <a:srgbClr val="00B050"/>
                </a:solidFill>
              </a:rPr>
              <a:t>tuotteen</a:t>
            </a:r>
            <a:r>
              <a:rPr lang="en-US" dirty="0" smtClean="0">
                <a:solidFill>
                  <a:srgbClr val="00B050"/>
                </a:solidFill>
              </a:rPr>
              <a:t> </a:t>
            </a:r>
            <a:r>
              <a:rPr lang="en-US" dirty="0" err="1" smtClean="0">
                <a:solidFill>
                  <a:srgbClr val="00B050"/>
                </a:solidFill>
              </a:rPr>
              <a:t>korvata</a:t>
            </a:r>
            <a:r>
              <a:rPr lang="en-US" dirty="0" smtClean="0">
                <a:solidFill>
                  <a:srgbClr val="00B050"/>
                </a:solidFill>
              </a:rPr>
              <a:t> </a:t>
            </a:r>
            <a:r>
              <a:rPr lang="en-US" dirty="0" err="1" smtClean="0">
                <a:solidFill>
                  <a:srgbClr val="00B050"/>
                </a:solidFill>
              </a:rPr>
              <a:t>osittain</a:t>
            </a:r>
            <a:r>
              <a:rPr lang="en-US" dirty="0" smtClean="0">
                <a:solidFill>
                  <a:srgbClr val="00B050"/>
                </a:solidFill>
              </a:rPr>
              <a:t> tai </a:t>
            </a:r>
            <a:r>
              <a:rPr lang="en-US" dirty="0" err="1" smtClean="0">
                <a:solidFill>
                  <a:srgbClr val="00B050"/>
                </a:solidFill>
              </a:rPr>
              <a:t>jopa</a:t>
            </a:r>
            <a:r>
              <a:rPr lang="en-US" dirty="0" smtClean="0">
                <a:solidFill>
                  <a:srgbClr val="00B050"/>
                </a:solidFill>
              </a:rPr>
              <a:t> </a:t>
            </a:r>
            <a:r>
              <a:rPr lang="en-US" dirty="0" err="1" smtClean="0">
                <a:solidFill>
                  <a:srgbClr val="00B050"/>
                </a:solidFill>
              </a:rPr>
              <a:t>kokonaan</a:t>
            </a:r>
            <a:r>
              <a:rPr lang="en-US" dirty="0" smtClean="0">
                <a:solidFill>
                  <a:srgbClr val="00B050"/>
                </a:solidFill>
              </a:rPr>
              <a:t> </a:t>
            </a:r>
            <a:r>
              <a:rPr lang="en-US" dirty="0" err="1" smtClean="0">
                <a:solidFill>
                  <a:srgbClr val="00B050"/>
                </a:solidFill>
              </a:rPr>
              <a:t>palvelulla</a:t>
            </a:r>
            <a:endParaRPr lang="en-US" dirty="0" smtClean="0">
              <a:solidFill>
                <a:srgbClr val="00B050"/>
              </a:solidFill>
            </a:endParaRPr>
          </a:p>
          <a:p>
            <a:r>
              <a:rPr lang="fi-FI" dirty="0" smtClean="0">
                <a:solidFill>
                  <a:srgbClr val="0070C0"/>
                </a:solidFill>
              </a:rPr>
              <a:t>Tärkeintä elinkaaren suunnittelussa on aineellisten tuotteiden ja aineettomien palvelujen yhdistäminen siten, että ne yhdessä pystyvät täyttämään asiakkaiden tarpeita</a:t>
            </a:r>
            <a:endParaRPr lang="en-US" dirty="0">
              <a:solidFill>
                <a:srgbClr val="0070C0"/>
              </a:solidFill>
            </a:endParaRPr>
          </a:p>
        </p:txBody>
      </p:sp>
      <p:sp>
        <p:nvSpPr>
          <p:cNvPr id="4" name="Alatunnisteen paikkamerkki 1"/>
          <p:cNvSpPr>
            <a:spLocks noGrp="1"/>
          </p:cNvSpPr>
          <p:nvPr>
            <p:ph type="ftr" sz="quarter" idx="11"/>
          </p:nvPr>
        </p:nvSpPr>
        <p:spPr>
          <a:xfrm>
            <a:off x="508000" y="6245225"/>
            <a:ext cx="5727700" cy="476250"/>
          </a:xfrm>
        </p:spPr>
        <p:txBody>
          <a:bodyPr/>
          <a:lstStyle/>
          <a:p>
            <a:pPr>
              <a:defRPr/>
            </a:pPr>
            <a:r>
              <a:rPr lang="de-DE" dirty="0" smtClean="0"/>
              <a:t>S10-A1</a:t>
            </a:r>
            <a:r>
              <a:rPr lang="de-DE" dirty="0"/>
              <a:t>: Powerpoint-</a:t>
            </a:r>
            <a:r>
              <a:rPr lang="de-DE" dirty="0" err="1"/>
              <a:t>Presentation</a:t>
            </a:r>
            <a:r>
              <a:rPr lang="de-DE" dirty="0"/>
              <a:t> </a:t>
            </a:r>
            <a:r>
              <a:rPr lang="en-US" dirty="0" smtClean="0"/>
              <a:t>»Elinkaariajattelu«</a:t>
            </a:r>
            <a:endParaRPr lang="de-AT" dirty="0"/>
          </a:p>
        </p:txBody>
      </p:sp>
      <p:sp>
        <p:nvSpPr>
          <p:cNvPr id="5" name="Suorakulmio 4"/>
          <p:cNvSpPr/>
          <p:nvPr/>
        </p:nvSpPr>
        <p:spPr>
          <a:xfrm>
            <a:off x="0" y="0"/>
            <a:ext cx="9144000" cy="6858000"/>
          </a:xfrm>
          <a:prstGeom prst="rect">
            <a:avLst/>
          </a:prstGeom>
          <a:noFill/>
          <a:ln w="28575">
            <a:solidFill>
              <a:srgbClr val="FFC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endParaRPr lang="en-US"/>
          </a:p>
        </p:txBody>
      </p:sp>
      <p:sp>
        <p:nvSpPr>
          <p:cNvPr id="3" name="Sisällön paikkamerkki 2"/>
          <p:cNvSpPr>
            <a:spLocks noGrp="1"/>
          </p:cNvSpPr>
          <p:nvPr>
            <p:ph idx="1"/>
          </p:nvPr>
        </p:nvSpPr>
        <p:spPr/>
        <p:txBody>
          <a:bodyPr>
            <a:normAutofit fontScale="85000" lnSpcReduction="10000"/>
          </a:bodyPr>
          <a:lstStyle/>
          <a:p>
            <a:r>
              <a:rPr lang="en-US" dirty="0" err="1" smtClean="0">
                <a:solidFill>
                  <a:srgbClr val="0070C0"/>
                </a:solidFill>
              </a:rPr>
              <a:t>Palveluita</a:t>
            </a:r>
            <a:r>
              <a:rPr lang="en-US" dirty="0" smtClean="0">
                <a:solidFill>
                  <a:srgbClr val="0070C0"/>
                </a:solidFill>
              </a:rPr>
              <a:t> </a:t>
            </a:r>
            <a:r>
              <a:rPr lang="en-US" dirty="0" err="1" smtClean="0">
                <a:solidFill>
                  <a:srgbClr val="0070C0"/>
                </a:solidFill>
              </a:rPr>
              <a:t>voivat</a:t>
            </a:r>
            <a:r>
              <a:rPr lang="en-US" dirty="0" smtClean="0">
                <a:solidFill>
                  <a:srgbClr val="0070C0"/>
                </a:solidFill>
              </a:rPr>
              <a:t> olla </a:t>
            </a:r>
            <a:r>
              <a:rPr lang="en-US" dirty="0" err="1" smtClean="0">
                <a:solidFill>
                  <a:srgbClr val="0070C0"/>
                </a:solidFill>
              </a:rPr>
              <a:t>esimerkiksi</a:t>
            </a:r>
            <a:r>
              <a:rPr lang="en-US" dirty="0" smtClean="0">
                <a:solidFill>
                  <a:srgbClr val="0070C0"/>
                </a:solidFill>
              </a:rPr>
              <a:t> </a:t>
            </a:r>
            <a:r>
              <a:rPr lang="en-US" dirty="0" err="1" smtClean="0">
                <a:solidFill>
                  <a:srgbClr val="0070C0"/>
                </a:solidFill>
              </a:rPr>
              <a:t>korjaukset</a:t>
            </a:r>
            <a:r>
              <a:rPr lang="en-US" dirty="0" smtClean="0">
                <a:solidFill>
                  <a:srgbClr val="0070C0"/>
                </a:solidFill>
              </a:rPr>
              <a:t>, </a:t>
            </a:r>
            <a:r>
              <a:rPr lang="en-US" dirty="0" err="1" smtClean="0">
                <a:solidFill>
                  <a:srgbClr val="0070C0"/>
                </a:solidFill>
              </a:rPr>
              <a:t>huolto</a:t>
            </a:r>
            <a:r>
              <a:rPr lang="en-US" dirty="0" smtClean="0">
                <a:solidFill>
                  <a:srgbClr val="0070C0"/>
                </a:solidFill>
              </a:rPr>
              <a:t> </a:t>
            </a:r>
            <a:r>
              <a:rPr lang="en-US" dirty="0" err="1" smtClean="0">
                <a:solidFill>
                  <a:srgbClr val="0070C0"/>
                </a:solidFill>
              </a:rPr>
              <a:t>ja</a:t>
            </a:r>
            <a:r>
              <a:rPr lang="en-US" dirty="0" smtClean="0">
                <a:solidFill>
                  <a:srgbClr val="0070C0"/>
                </a:solidFill>
              </a:rPr>
              <a:t> </a:t>
            </a:r>
            <a:r>
              <a:rPr lang="en-US" dirty="0" err="1" smtClean="0">
                <a:solidFill>
                  <a:srgbClr val="0070C0"/>
                </a:solidFill>
              </a:rPr>
              <a:t>vuokraaminen</a:t>
            </a:r>
            <a:r>
              <a:rPr lang="en-US" dirty="0" smtClean="0">
                <a:solidFill>
                  <a:srgbClr val="0070C0"/>
                </a:solidFill>
              </a:rPr>
              <a:t>. </a:t>
            </a:r>
          </a:p>
          <a:p>
            <a:r>
              <a:rPr lang="en-US" dirty="0" err="1" smtClean="0">
                <a:solidFill>
                  <a:srgbClr val="00B050"/>
                </a:solidFill>
              </a:rPr>
              <a:t>Asiakkaan</a:t>
            </a:r>
            <a:r>
              <a:rPr lang="en-US" dirty="0" smtClean="0">
                <a:solidFill>
                  <a:srgbClr val="00B050"/>
                </a:solidFill>
              </a:rPr>
              <a:t> </a:t>
            </a:r>
            <a:r>
              <a:rPr lang="en-US" dirty="0" err="1" smtClean="0">
                <a:solidFill>
                  <a:srgbClr val="00B050"/>
                </a:solidFill>
              </a:rPr>
              <a:t>todellisten</a:t>
            </a:r>
            <a:r>
              <a:rPr lang="en-US" dirty="0" smtClean="0">
                <a:solidFill>
                  <a:srgbClr val="00B050"/>
                </a:solidFill>
              </a:rPr>
              <a:t> </a:t>
            </a:r>
            <a:r>
              <a:rPr lang="en-US" dirty="0" err="1" smtClean="0">
                <a:solidFill>
                  <a:srgbClr val="00B050"/>
                </a:solidFill>
              </a:rPr>
              <a:t>tarpeiden</a:t>
            </a:r>
            <a:r>
              <a:rPr lang="en-US" dirty="0" smtClean="0">
                <a:solidFill>
                  <a:srgbClr val="00B050"/>
                </a:solidFill>
              </a:rPr>
              <a:t> </a:t>
            </a:r>
            <a:r>
              <a:rPr lang="en-US" dirty="0" err="1" smtClean="0">
                <a:solidFill>
                  <a:srgbClr val="00B050"/>
                </a:solidFill>
              </a:rPr>
              <a:t>selvittämäminen</a:t>
            </a:r>
            <a:r>
              <a:rPr lang="en-US" dirty="0" smtClean="0">
                <a:solidFill>
                  <a:srgbClr val="00B050"/>
                </a:solidFill>
              </a:rPr>
              <a:t> </a:t>
            </a:r>
            <a:r>
              <a:rPr lang="en-US" dirty="0" err="1" smtClean="0">
                <a:solidFill>
                  <a:srgbClr val="00B050"/>
                </a:solidFill>
              </a:rPr>
              <a:t>ja</a:t>
            </a:r>
            <a:r>
              <a:rPr lang="en-US" dirty="0" smtClean="0">
                <a:solidFill>
                  <a:srgbClr val="00B050"/>
                </a:solidFill>
              </a:rPr>
              <a:t> </a:t>
            </a:r>
            <a:r>
              <a:rPr lang="en-US" dirty="0" err="1" smtClean="0">
                <a:solidFill>
                  <a:srgbClr val="00B050"/>
                </a:solidFill>
              </a:rPr>
              <a:t>tuotteiden</a:t>
            </a:r>
            <a:r>
              <a:rPr lang="en-US" dirty="0" smtClean="0">
                <a:solidFill>
                  <a:srgbClr val="00B050"/>
                </a:solidFill>
              </a:rPr>
              <a:t> </a:t>
            </a:r>
            <a:r>
              <a:rPr lang="en-US" dirty="0" err="1" smtClean="0">
                <a:solidFill>
                  <a:srgbClr val="00B050"/>
                </a:solidFill>
              </a:rPr>
              <a:t>ja</a:t>
            </a:r>
            <a:r>
              <a:rPr lang="en-US" dirty="0" smtClean="0">
                <a:solidFill>
                  <a:srgbClr val="00B050"/>
                </a:solidFill>
              </a:rPr>
              <a:t> </a:t>
            </a:r>
            <a:r>
              <a:rPr lang="en-US" dirty="0" err="1" smtClean="0">
                <a:solidFill>
                  <a:srgbClr val="00B050"/>
                </a:solidFill>
              </a:rPr>
              <a:t>palveluiden</a:t>
            </a:r>
            <a:r>
              <a:rPr lang="en-US" dirty="0" smtClean="0">
                <a:solidFill>
                  <a:srgbClr val="00B050"/>
                </a:solidFill>
              </a:rPr>
              <a:t> </a:t>
            </a:r>
            <a:r>
              <a:rPr lang="en-US" dirty="0" err="1" smtClean="0">
                <a:solidFill>
                  <a:srgbClr val="00B050"/>
                </a:solidFill>
              </a:rPr>
              <a:t>tarjoaminen</a:t>
            </a:r>
            <a:r>
              <a:rPr lang="en-US" dirty="0" smtClean="0">
                <a:solidFill>
                  <a:srgbClr val="00B050"/>
                </a:solidFill>
              </a:rPr>
              <a:t>/</a:t>
            </a:r>
            <a:r>
              <a:rPr lang="en-US" dirty="0" err="1" smtClean="0">
                <a:solidFill>
                  <a:srgbClr val="00B050"/>
                </a:solidFill>
              </a:rPr>
              <a:t>suunnitteleminen</a:t>
            </a:r>
            <a:r>
              <a:rPr lang="en-US" dirty="0" smtClean="0">
                <a:solidFill>
                  <a:srgbClr val="00B050"/>
                </a:solidFill>
              </a:rPr>
              <a:t> </a:t>
            </a:r>
            <a:r>
              <a:rPr lang="en-US" dirty="0" err="1" smtClean="0">
                <a:solidFill>
                  <a:srgbClr val="00B050"/>
                </a:solidFill>
              </a:rPr>
              <a:t>sen</a:t>
            </a:r>
            <a:r>
              <a:rPr lang="en-US" dirty="0" smtClean="0">
                <a:solidFill>
                  <a:srgbClr val="00B050"/>
                </a:solidFill>
              </a:rPr>
              <a:t> </a:t>
            </a:r>
            <a:r>
              <a:rPr lang="en-US" dirty="0" err="1" smtClean="0">
                <a:solidFill>
                  <a:srgbClr val="00B050"/>
                </a:solidFill>
              </a:rPr>
              <a:t>mukaan</a:t>
            </a:r>
            <a:r>
              <a:rPr lang="en-US" dirty="0" smtClean="0">
                <a:solidFill>
                  <a:srgbClr val="00B050"/>
                </a:solidFill>
              </a:rPr>
              <a:t>. </a:t>
            </a:r>
            <a:endParaRPr lang="en-US" dirty="0" smtClean="0"/>
          </a:p>
          <a:p>
            <a:r>
              <a:rPr lang="en-US" dirty="0" err="1" smtClean="0">
                <a:solidFill>
                  <a:srgbClr val="0070C0"/>
                </a:solidFill>
              </a:rPr>
              <a:t>Kustomointipalvelut</a:t>
            </a:r>
            <a:r>
              <a:rPr lang="en-US" dirty="0" smtClean="0">
                <a:solidFill>
                  <a:srgbClr val="0070C0"/>
                </a:solidFill>
              </a:rPr>
              <a:t> </a:t>
            </a:r>
            <a:r>
              <a:rPr lang="en-US" dirty="0" err="1" smtClean="0">
                <a:solidFill>
                  <a:srgbClr val="0070C0"/>
                </a:solidFill>
              </a:rPr>
              <a:t>mahdollistavat</a:t>
            </a:r>
            <a:r>
              <a:rPr lang="en-US" dirty="0" smtClean="0">
                <a:solidFill>
                  <a:srgbClr val="0070C0"/>
                </a:solidFill>
              </a:rPr>
              <a:t> </a:t>
            </a:r>
            <a:r>
              <a:rPr lang="en-US" dirty="0" err="1" smtClean="0">
                <a:solidFill>
                  <a:srgbClr val="0070C0"/>
                </a:solidFill>
              </a:rPr>
              <a:t>tuotteiden</a:t>
            </a:r>
            <a:r>
              <a:rPr lang="en-US" dirty="0" smtClean="0">
                <a:solidFill>
                  <a:srgbClr val="0070C0"/>
                </a:solidFill>
              </a:rPr>
              <a:t> </a:t>
            </a:r>
            <a:r>
              <a:rPr lang="en-US" dirty="0" err="1" smtClean="0">
                <a:solidFill>
                  <a:srgbClr val="0070C0"/>
                </a:solidFill>
              </a:rPr>
              <a:t>ja</a:t>
            </a:r>
            <a:r>
              <a:rPr lang="en-US" dirty="0" smtClean="0">
                <a:solidFill>
                  <a:srgbClr val="0070C0"/>
                </a:solidFill>
              </a:rPr>
              <a:t> </a:t>
            </a:r>
            <a:r>
              <a:rPr lang="en-US" dirty="0" err="1" smtClean="0">
                <a:solidFill>
                  <a:srgbClr val="0070C0"/>
                </a:solidFill>
              </a:rPr>
              <a:t>palveluiden</a:t>
            </a:r>
            <a:r>
              <a:rPr lang="en-US" dirty="0" smtClean="0">
                <a:solidFill>
                  <a:srgbClr val="0070C0"/>
                </a:solidFill>
              </a:rPr>
              <a:t> </a:t>
            </a:r>
            <a:r>
              <a:rPr lang="en-US" dirty="0" err="1" smtClean="0">
                <a:solidFill>
                  <a:srgbClr val="0070C0"/>
                </a:solidFill>
              </a:rPr>
              <a:t>tuottamisen</a:t>
            </a:r>
            <a:r>
              <a:rPr lang="en-US" dirty="0" smtClean="0">
                <a:solidFill>
                  <a:srgbClr val="0070C0"/>
                </a:solidFill>
              </a:rPr>
              <a:t> vain </a:t>
            </a:r>
            <a:r>
              <a:rPr lang="en-US" dirty="0" err="1" smtClean="0">
                <a:solidFill>
                  <a:srgbClr val="0070C0"/>
                </a:solidFill>
              </a:rPr>
              <a:t>tarpeeseen</a:t>
            </a:r>
            <a:r>
              <a:rPr lang="en-US" dirty="0" smtClean="0">
                <a:solidFill>
                  <a:srgbClr val="0070C0"/>
                </a:solidFill>
              </a:rPr>
              <a:t>. Kun </a:t>
            </a:r>
            <a:r>
              <a:rPr lang="en-US" dirty="0" err="1" smtClean="0">
                <a:solidFill>
                  <a:srgbClr val="0070C0"/>
                </a:solidFill>
              </a:rPr>
              <a:t>asiakas</a:t>
            </a:r>
            <a:r>
              <a:rPr lang="en-US" dirty="0" smtClean="0">
                <a:solidFill>
                  <a:srgbClr val="0070C0"/>
                </a:solidFill>
              </a:rPr>
              <a:t> </a:t>
            </a:r>
            <a:r>
              <a:rPr lang="en-US" dirty="0" err="1" smtClean="0">
                <a:solidFill>
                  <a:srgbClr val="0070C0"/>
                </a:solidFill>
              </a:rPr>
              <a:t>voi</a:t>
            </a:r>
            <a:r>
              <a:rPr lang="en-US" dirty="0" smtClean="0">
                <a:solidFill>
                  <a:srgbClr val="0070C0"/>
                </a:solidFill>
              </a:rPr>
              <a:t> </a:t>
            </a:r>
            <a:r>
              <a:rPr lang="en-US" dirty="0" err="1" smtClean="0">
                <a:solidFill>
                  <a:srgbClr val="0070C0"/>
                </a:solidFill>
              </a:rPr>
              <a:t>itse</a:t>
            </a:r>
            <a:r>
              <a:rPr lang="en-US" dirty="0" smtClean="0">
                <a:solidFill>
                  <a:srgbClr val="0070C0"/>
                </a:solidFill>
              </a:rPr>
              <a:t> </a:t>
            </a:r>
            <a:r>
              <a:rPr lang="en-US" dirty="0" err="1" smtClean="0">
                <a:solidFill>
                  <a:srgbClr val="0070C0"/>
                </a:solidFill>
              </a:rPr>
              <a:t>vaikuttaa</a:t>
            </a:r>
            <a:r>
              <a:rPr lang="en-US" dirty="0" smtClean="0">
                <a:solidFill>
                  <a:srgbClr val="0070C0"/>
                </a:solidFill>
              </a:rPr>
              <a:t> </a:t>
            </a:r>
            <a:r>
              <a:rPr lang="en-US" dirty="0" err="1" smtClean="0">
                <a:solidFill>
                  <a:srgbClr val="0070C0"/>
                </a:solidFill>
              </a:rPr>
              <a:t>tuotteen</a:t>
            </a:r>
            <a:r>
              <a:rPr lang="en-US" dirty="0" smtClean="0">
                <a:solidFill>
                  <a:srgbClr val="0070C0"/>
                </a:solidFill>
              </a:rPr>
              <a:t> </a:t>
            </a:r>
            <a:r>
              <a:rPr lang="en-US" dirty="0" err="1" smtClean="0">
                <a:solidFill>
                  <a:srgbClr val="0070C0"/>
                </a:solidFill>
              </a:rPr>
              <a:t>ja</a:t>
            </a:r>
            <a:r>
              <a:rPr lang="en-US" dirty="0" smtClean="0">
                <a:solidFill>
                  <a:srgbClr val="0070C0"/>
                </a:solidFill>
              </a:rPr>
              <a:t> </a:t>
            </a:r>
            <a:r>
              <a:rPr lang="en-US" dirty="0" err="1" smtClean="0">
                <a:solidFill>
                  <a:srgbClr val="0070C0"/>
                </a:solidFill>
              </a:rPr>
              <a:t>palvelun</a:t>
            </a:r>
            <a:r>
              <a:rPr lang="en-US" dirty="0" smtClean="0">
                <a:solidFill>
                  <a:srgbClr val="0070C0"/>
                </a:solidFill>
              </a:rPr>
              <a:t> </a:t>
            </a:r>
            <a:r>
              <a:rPr lang="en-US" dirty="0" err="1" smtClean="0">
                <a:solidFill>
                  <a:srgbClr val="0070C0"/>
                </a:solidFill>
              </a:rPr>
              <a:t>lopputulokseen</a:t>
            </a:r>
            <a:r>
              <a:rPr lang="en-US" dirty="0" smtClean="0">
                <a:solidFill>
                  <a:srgbClr val="0070C0"/>
                </a:solidFill>
              </a:rPr>
              <a:t>, </a:t>
            </a:r>
            <a:r>
              <a:rPr lang="en-US" dirty="0" err="1" smtClean="0">
                <a:solidFill>
                  <a:srgbClr val="0070C0"/>
                </a:solidFill>
              </a:rPr>
              <a:t>asiakastyytyväisyys</a:t>
            </a:r>
            <a:r>
              <a:rPr lang="en-US" dirty="0" smtClean="0">
                <a:solidFill>
                  <a:srgbClr val="0070C0"/>
                </a:solidFill>
              </a:rPr>
              <a:t> </a:t>
            </a:r>
            <a:r>
              <a:rPr lang="en-US" dirty="0" err="1" smtClean="0">
                <a:solidFill>
                  <a:srgbClr val="0070C0"/>
                </a:solidFill>
              </a:rPr>
              <a:t>kasvaa</a:t>
            </a:r>
            <a:r>
              <a:rPr lang="en-US" dirty="0" smtClean="0">
                <a:solidFill>
                  <a:srgbClr val="0070C0"/>
                </a:solidFill>
              </a:rPr>
              <a:t>.</a:t>
            </a:r>
            <a:r>
              <a:rPr lang="en-US" dirty="0" smtClean="0"/>
              <a:t> </a:t>
            </a:r>
          </a:p>
          <a:p>
            <a:r>
              <a:rPr lang="en-US" dirty="0" err="1" smtClean="0">
                <a:solidFill>
                  <a:srgbClr val="00B050"/>
                </a:solidFill>
              </a:rPr>
              <a:t>Usein</a:t>
            </a:r>
            <a:r>
              <a:rPr lang="en-US" dirty="0" smtClean="0">
                <a:solidFill>
                  <a:srgbClr val="00B050"/>
                </a:solidFill>
              </a:rPr>
              <a:t> </a:t>
            </a:r>
            <a:r>
              <a:rPr lang="en-US" dirty="0" err="1" smtClean="0">
                <a:solidFill>
                  <a:srgbClr val="00B050"/>
                </a:solidFill>
              </a:rPr>
              <a:t>palveluiden</a:t>
            </a:r>
            <a:r>
              <a:rPr lang="en-US" dirty="0" smtClean="0">
                <a:solidFill>
                  <a:srgbClr val="00B050"/>
                </a:solidFill>
              </a:rPr>
              <a:t> </a:t>
            </a:r>
            <a:r>
              <a:rPr lang="en-US" dirty="0" err="1" smtClean="0">
                <a:solidFill>
                  <a:srgbClr val="00B050"/>
                </a:solidFill>
              </a:rPr>
              <a:t>lisääminen</a:t>
            </a:r>
            <a:r>
              <a:rPr lang="en-US" dirty="0" smtClean="0">
                <a:solidFill>
                  <a:srgbClr val="00B050"/>
                </a:solidFill>
              </a:rPr>
              <a:t> </a:t>
            </a:r>
            <a:r>
              <a:rPr lang="en-US" dirty="0" err="1" smtClean="0">
                <a:solidFill>
                  <a:srgbClr val="00B050"/>
                </a:solidFill>
              </a:rPr>
              <a:t>kasvattaa</a:t>
            </a:r>
            <a:r>
              <a:rPr lang="en-US" dirty="0" smtClean="0">
                <a:solidFill>
                  <a:srgbClr val="00B050"/>
                </a:solidFill>
              </a:rPr>
              <a:t> </a:t>
            </a:r>
            <a:r>
              <a:rPr lang="en-US" dirty="0" err="1" smtClean="0">
                <a:solidFill>
                  <a:srgbClr val="00B050"/>
                </a:solidFill>
              </a:rPr>
              <a:t>tuotteen</a:t>
            </a:r>
            <a:r>
              <a:rPr lang="en-US" dirty="0" smtClean="0">
                <a:solidFill>
                  <a:srgbClr val="00B050"/>
                </a:solidFill>
              </a:rPr>
              <a:t> </a:t>
            </a:r>
            <a:r>
              <a:rPr lang="en-US" dirty="0" err="1" smtClean="0">
                <a:solidFill>
                  <a:srgbClr val="00B050"/>
                </a:solidFill>
              </a:rPr>
              <a:t>lisäarvoa</a:t>
            </a:r>
            <a:r>
              <a:rPr lang="en-US" dirty="0" smtClean="0">
                <a:solidFill>
                  <a:srgbClr val="00B050"/>
                </a:solidFill>
              </a:rPr>
              <a:t>, </a:t>
            </a:r>
            <a:r>
              <a:rPr lang="en-US" dirty="0" err="1" smtClean="0">
                <a:solidFill>
                  <a:srgbClr val="00B050"/>
                </a:solidFill>
              </a:rPr>
              <a:t>parhaimmillaan</a:t>
            </a:r>
            <a:r>
              <a:rPr lang="en-US" dirty="0" smtClean="0">
                <a:solidFill>
                  <a:srgbClr val="00B050"/>
                </a:solidFill>
              </a:rPr>
              <a:t> </a:t>
            </a:r>
            <a:r>
              <a:rPr lang="en-US" dirty="0" err="1" smtClean="0">
                <a:solidFill>
                  <a:srgbClr val="00B050"/>
                </a:solidFill>
              </a:rPr>
              <a:t>koko</a:t>
            </a:r>
            <a:r>
              <a:rPr lang="en-US" dirty="0" smtClean="0">
                <a:solidFill>
                  <a:srgbClr val="00B050"/>
                </a:solidFill>
              </a:rPr>
              <a:t> </a:t>
            </a:r>
            <a:r>
              <a:rPr lang="en-US" dirty="0" err="1" smtClean="0">
                <a:solidFill>
                  <a:srgbClr val="00B050"/>
                </a:solidFill>
              </a:rPr>
              <a:t>yrityskuvaa</a:t>
            </a:r>
            <a:r>
              <a:rPr lang="en-US" dirty="0" smtClean="0">
                <a:solidFill>
                  <a:srgbClr val="00B050"/>
                </a:solidFill>
              </a:rPr>
              <a:t> </a:t>
            </a:r>
          </a:p>
        </p:txBody>
      </p:sp>
      <p:sp>
        <p:nvSpPr>
          <p:cNvPr id="4" name="Alatunnisteen paikkamerkki 1"/>
          <p:cNvSpPr>
            <a:spLocks noGrp="1"/>
          </p:cNvSpPr>
          <p:nvPr>
            <p:ph type="ftr" sz="quarter" idx="11"/>
          </p:nvPr>
        </p:nvSpPr>
        <p:spPr>
          <a:xfrm>
            <a:off x="508000" y="6245225"/>
            <a:ext cx="5727700" cy="476250"/>
          </a:xfrm>
        </p:spPr>
        <p:txBody>
          <a:bodyPr/>
          <a:lstStyle/>
          <a:p>
            <a:pPr>
              <a:defRPr/>
            </a:pPr>
            <a:r>
              <a:rPr lang="de-DE" dirty="0" smtClean="0"/>
              <a:t>S10-A1</a:t>
            </a:r>
            <a:r>
              <a:rPr lang="de-DE" dirty="0"/>
              <a:t>: Powerpoint-</a:t>
            </a:r>
            <a:r>
              <a:rPr lang="de-DE" dirty="0" err="1"/>
              <a:t>Presentation</a:t>
            </a:r>
            <a:r>
              <a:rPr lang="de-DE" dirty="0"/>
              <a:t> </a:t>
            </a:r>
            <a:r>
              <a:rPr lang="en-US" dirty="0" smtClean="0"/>
              <a:t>»Elinkaariajattelu«</a:t>
            </a:r>
            <a:endParaRPr lang="de-AT" dirty="0"/>
          </a:p>
        </p:txBody>
      </p:sp>
      <p:sp>
        <p:nvSpPr>
          <p:cNvPr id="5" name="Suorakulmio 4"/>
          <p:cNvSpPr/>
          <p:nvPr/>
        </p:nvSpPr>
        <p:spPr>
          <a:xfrm>
            <a:off x="0" y="0"/>
            <a:ext cx="9144000" cy="6858000"/>
          </a:xfrm>
          <a:prstGeom prst="rect">
            <a:avLst/>
          </a:prstGeom>
          <a:noFill/>
          <a:ln w="28575">
            <a:solidFill>
              <a:srgbClr val="FFC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Kaaviokuva 1"/>
          <p:cNvGraphicFramePr/>
          <p:nvPr/>
        </p:nvGraphicFramePr>
        <p:xfrm>
          <a:off x="714348" y="428604"/>
          <a:ext cx="8001056" cy="55007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kstikehys 2"/>
          <p:cNvSpPr txBox="1"/>
          <p:nvPr/>
        </p:nvSpPr>
        <p:spPr>
          <a:xfrm>
            <a:off x="1798660" y="6000768"/>
            <a:ext cx="5988050" cy="307777"/>
          </a:xfrm>
          <a:prstGeom prst="rect">
            <a:avLst/>
          </a:prstGeom>
          <a:noFill/>
        </p:spPr>
        <p:txBody>
          <a:bodyPr wrap="none" rtlCol="0">
            <a:spAutoFit/>
          </a:bodyPr>
          <a:lstStyle/>
          <a:p>
            <a:r>
              <a:rPr lang="en-US" sz="1400" dirty="0" smtClean="0">
                <a:solidFill>
                  <a:srgbClr val="00B050"/>
                </a:solidFill>
                <a:latin typeface="Arial" pitchFamily="34" charset="0"/>
              </a:rPr>
              <a:t>PYRI LISÄÄMÄÄN PALVELUJEN MÄÄRÄÄ TUOTTEEN ELINKAAREEN!</a:t>
            </a:r>
            <a:endParaRPr lang="en-US" sz="1400" dirty="0">
              <a:solidFill>
                <a:srgbClr val="00B050"/>
              </a:solidFill>
              <a:latin typeface="Arial" pitchFamily="34" charset="0"/>
            </a:endParaRPr>
          </a:p>
        </p:txBody>
      </p:sp>
      <p:sp>
        <p:nvSpPr>
          <p:cNvPr id="4" name="Alatunnisteen paikkamerkki 1"/>
          <p:cNvSpPr>
            <a:spLocks noGrp="1"/>
          </p:cNvSpPr>
          <p:nvPr>
            <p:ph type="ftr" sz="quarter" idx="11"/>
          </p:nvPr>
        </p:nvSpPr>
        <p:spPr>
          <a:xfrm>
            <a:off x="508000" y="6245225"/>
            <a:ext cx="5727700" cy="476250"/>
          </a:xfrm>
        </p:spPr>
        <p:txBody>
          <a:bodyPr/>
          <a:lstStyle/>
          <a:p>
            <a:pPr>
              <a:defRPr/>
            </a:pPr>
            <a:r>
              <a:rPr lang="de-DE" dirty="0" smtClean="0"/>
              <a:t>S10-A1</a:t>
            </a:r>
            <a:r>
              <a:rPr lang="de-DE" dirty="0"/>
              <a:t>: Powerpoint-</a:t>
            </a:r>
            <a:r>
              <a:rPr lang="de-DE" dirty="0" err="1"/>
              <a:t>Presentation</a:t>
            </a:r>
            <a:r>
              <a:rPr lang="de-DE" dirty="0"/>
              <a:t> </a:t>
            </a:r>
            <a:r>
              <a:rPr lang="en-US" dirty="0" smtClean="0"/>
              <a:t>»Elinkaariajattelu«</a:t>
            </a:r>
            <a:endParaRPr lang="de-AT" dirty="0"/>
          </a:p>
        </p:txBody>
      </p:sp>
      <p:sp>
        <p:nvSpPr>
          <p:cNvPr id="5" name="Suorakulmio 4"/>
          <p:cNvSpPr/>
          <p:nvPr/>
        </p:nvSpPr>
        <p:spPr>
          <a:xfrm>
            <a:off x="0" y="0"/>
            <a:ext cx="9144000" cy="6858000"/>
          </a:xfrm>
          <a:prstGeom prst="rect">
            <a:avLst/>
          </a:prstGeom>
          <a:noFill/>
          <a:ln w="28575">
            <a:solidFill>
              <a:srgbClr val="FFC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en-US" dirty="0" err="1" smtClean="0">
                <a:solidFill>
                  <a:srgbClr val="00B050"/>
                </a:solidFill>
              </a:rPr>
              <a:t>Lähteet</a:t>
            </a:r>
            <a:r>
              <a:rPr lang="en-US" dirty="0" smtClean="0">
                <a:solidFill>
                  <a:srgbClr val="00B050"/>
                </a:solidFill>
              </a:rPr>
              <a:t> </a:t>
            </a:r>
            <a:r>
              <a:rPr lang="en-US" dirty="0" err="1" smtClean="0">
                <a:solidFill>
                  <a:srgbClr val="00B050"/>
                </a:solidFill>
              </a:rPr>
              <a:t>ja</a:t>
            </a:r>
            <a:r>
              <a:rPr lang="en-US" dirty="0" smtClean="0">
                <a:solidFill>
                  <a:srgbClr val="00B050"/>
                </a:solidFill>
              </a:rPr>
              <a:t> </a:t>
            </a:r>
            <a:r>
              <a:rPr lang="en-US" dirty="0" err="1" smtClean="0">
                <a:solidFill>
                  <a:srgbClr val="00B050"/>
                </a:solidFill>
              </a:rPr>
              <a:t>lisämateriaalit</a:t>
            </a:r>
            <a:endParaRPr lang="en-US" dirty="0">
              <a:solidFill>
                <a:srgbClr val="00B050"/>
              </a:solidFill>
            </a:endParaRPr>
          </a:p>
        </p:txBody>
      </p:sp>
      <p:sp>
        <p:nvSpPr>
          <p:cNvPr id="3" name="Sisällön paikkamerkki 2"/>
          <p:cNvSpPr>
            <a:spLocks noGrp="1"/>
          </p:cNvSpPr>
          <p:nvPr>
            <p:ph idx="1"/>
          </p:nvPr>
        </p:nvSpPr>
        <p:spPr/>
        <p:txBody>
          <a:bodyPr>
            <a:normAutofit fontScale="70000" lnSpcReduction="20000"/>
          </a:bodyPr>
          <a:lstStyle/>
          <a:p>
            <a:r>
              <a:rPr lang="fi-FI" dirty="0" err="1">
                <a:solidFill>
                  <a:srgbClr val="0070C0"/>
                </a:solidFill>
              </a:rPr>
              <a:t>Ecodesign</a:t>
            </a:r>
            <a:r>
              <a:rPr lang="fi-FI" dirty="0">
                <a:solidFill>
                  <a:srgbClr val="0070C0"/>
                </a:solidFill>
              </a:rPr>
              <a:t> </a:t>
            </a:r>
            <a:r>
              <a:rPr lang="fi-FI" dirty="0" err="1">
                <a:solidFill>
                  <a:srgbClr val="0070C0"/>
                </a:solidFill>
              </a:rPr>
              <a:t>Training</a:t>
            </a:r>
            <a:r>
              <a:rPr lang="fi-FI" dirty="0">
                <a:solidFill>
                  <a:srgbClr val="0070C0"/>
                </a:solidFill>
              </a:rPr>
              <a:t> </a:t>
            </a:r>
            <a:r>
              <a:rPr lang="fi-FI" dirty="0" err="1">
                <a:solidFill>
                  <a:srgbClr val="0070C0"/>
                </a:solidFill>
              </a:rPr>
              <a:t>Kit</a:t>
            </a:r>
            <a:r>
              <a:rPr lang="fi-FI" dirty="0">
                <a:solidFill>
                  <a:srgbClr val="0070C0"/>
                </a:solidFill>
              </a:rPr>
              <a:t> </a:t>
            </a:r>
            <a:endParaRPr lang="fi-FI" dirty="0" smtClean="0">
              <a:solidFill>
                <a:srgbClr val="0070C0"/>
              </a:solidFill>
            </a:endParaRPr>
          </a:p>
          <a:p>
            <a:pPr>
              <a:buNone/>
            </a:pPr>
            <a:r>
              <a:rPr lang="fi-FI" dirty="0">
                <a:solidFill>
                  <a:srgbClr val="0070C0"/>
                </a:solidFill>
              </a:rPr>
              <a:t>	</a:t>
            </a:r>
            <a:r>
              <a:rPr lang="fi-FI" dirty="0" smtClean="0">
                <a:solidFill>
                  <a:srgbClr val="0070C0"/>
                </a:solidFill>
              </a:rPr>
              <a:t>http</a:t>
            </a:r>
            <a:r>
              <a:rPr lang="fi-FI" dirty="0">
                <a:solidFill>
                  <a:srgbClr val="0070C0"/>
                </a:solidFill>
              </a:rPr>
              <a:t>://</a:t>
            </a:r>
            <a:r>
              <a:rPr lang="fi-FI" dirty="0" smtClean="0">
                <a:solidFill>
                  <a:srgbClr val="0070C0"/>
                </a:solidFill>
              </a:rPr>
              <a:t>www.learn-ecodesign.net</a:t>
            </a:r>
          </a:p>
          <a:p>
            <a:r>
              <a:rPr lang="fi-FI" dirty="0" err="1" smtClean="0">
                <a:solidFill>
                  <a:srgbClr val="00B050"/>
                </a:solidFill>
              </a:rPr>
              <a:t>PRé</a:t>
            </a:r>
            <a:r>
              <a:rPr lang="fi-FI" dirty="0" smtClean="0">
                <a:solidFill>
                  <a:srgbClr val="00B050"/>
                </a:solidFill>
              </a:rPr>
              <a:t> </a:t>
            </a:r>
            <a:r>
              <a:rPr lang="fi-FI" dirty="0" err="1" smtClean="0">
                <a:solidFill>
                  <a:srgbClr val="00B050"/>
                </a:solidFill>
              </a:rPr>
              <a:t>Consultants</a:t>
            </a:r>
            <a:endParaRPr lang="fi-FI" dirty="0" smtClean="0">
              <a:solidFill>
                <a:srgbClr val="00B050"/>
              </a:solidFill>
            </a:endParaRPr>
          </a:p>
          <a:p>
            <a:pPr>
              <a:buNone/>
            </a:pPr>
            <a:r>
              <a:rPr lang="fi-FI" dirty="0" smtClean="0">
                <a:solidFill>
                  <a:srgbClr val="00B050"/>
                </a:solidFill>
              </a:rPr>
              <a:t>	http</a:t>
            </a:r>
            <a:r>
              <a:rPr lang="fi-FI" dirty="0">
                <a:solidFill>
                  <a:srgbClr val="00B050"/>
                </a:solidFill>
              </a:rPr>
              <a:t>://</a:t>
            </a:r>
            <a:r>
              <a:rPr lang="fi-FI" dirty="0" smtClean="0">
                <a:solidFill>
                  <a:srgbClr val="00B050"/>
                </a:solidFill>
              </a:rPr>
              <a:t>www.pre.nl</a:t>
            </a:r>
          </a:p>
          <a:p>
            <a:r>
              <a:rPr lang="fi-FI" dirty="0" smtClean="0">
                <a:solidFill>
                  <a:srgbClr val="0070C0"/>
                </a:solidFill>
              </a:rPr>
              <a:t>Design for </a:t>
            </a:r>
            <a:r>
              <a:rPr lang="fi-FI" dirty="0" err="1" smtClean="0">
                <a:solidFill>
                  <a:srgbClr val="0070C0"/>
                </a:solidFill>
              </a:rPr>
              <a:t>Sustainability</a:t>
            </a:r>
            <a:endParaRPr lang="fi-FI" dirty="0" smtClean="0">
              <a:solidFill>
                <a:srgbClr val="0070C0"/>
              </a:solidFill>
            </a:endParaRPr>
          </a:p>
          <a:p>
            <a:pPr>
              <a:buNone/>
            </a:pPr>
            <a:r>
              <a:rPr lang="fi-FI" dirty="0" smtClean="0">
                <a:solidFill>
                  <a:srgbClr val="0070C0"/>
                </a:solidFill>
              </a:rPr>
              <a:t>	http://www.d4s-sbs.org/</a:t>
            </a:r>
          </a:p>
          <a:p>
            <a:r>
              <a:rPr lang="fi-FI" dirty="0" smtClean="0">
                <a:solidFill>
                  <a:srgbClr val="00B050"/>
                </a:solidFill>
              </a:rPr>
              <a:t>Vihreä konsti</a:t>
            </a:r>
          </a:p>
          <a:p>
            <a:pPr>
              <a:buNone/>
            </a:pPr>
            <a:r>
              <a:rPr lang="en-US" dirty="0" smtClean="0">
                <a:solidFill>
                  <a:srgbClr val="00B050"/>
                </a:solidFill>
              </a:rPr>
              <a:t>	</a:t>
            </a:r>
            <a:r>
              <a:rPr lang="en-US" dirty="0" smtClean="0">
                <a:solidFill>
                  <a:srgbClr val="00B050"/>
                </a:solidFill>
                <a:hlinkClick r:id="rId2"/>
              </a:rPr>
              <a:t>http://www.mindcom.fi/vihreakonsti/default.htm</a:t>
            </a:r>
            <a:endParaRPr lang="en-US" dirty="0" smtClean="0">
              <a:solidFill>
                <a:srgbClr val="00B050"/>
              </a:solidFill>
            </a:endParaRPr>
          </a:p>
          <a:p>
            <a:r>
              <a:rPr lang="en-US" b="1" dirty="0" err="1" smtClean="0">
                <a:solidFill>
                  <a:srgbClr val="0070C0"/>
                </a:solidFill>
              </a:rPr>
              <a:t>LeNS</a:t>
            </a:r>
            <a:r>
              <a:rPr lang="en-US" b="1" dirty="0" smtClean="0">
                <a:solidFill>
                  <a:srgbClr val="0070C0"/>
                </a:solidFill>
              </a:rPr>
              <a:t>; </a:t>
            </a:r>
            <a:r>
              <a:rPr lang="en-US" dirty="0" smtClean="0">
                <a:solidFill>
                  <a:srgbClr val="0070C0"/>
                </a:solidFill>
              </a:rPr>
              <a:t>the Learning Network on Sustainability </a:t>
            </a:r>
            <a:endParaRPr lang="en-US" b="1" dirty="0" smtClean="0">
              <a:solidFill>
                <a:srgbClr val="0070C0"/>
              </a:solidFill>
            </a:endParaRPr>
          </a:p>
          <a:p>
            <a:pPr>
              <a:buNone/>
            </a:pPr>
            <a:r>
              <a:rPr lang="fi-FI" b="1" dirty="0" smtClean="0">
                <a:solidFill>
                  <a:srgbClr val="0070C0"/>
                </a:solidFill>
              </a:rPr>
              <a:t>http://www.lens.polimi.it/index.php?M=0</a:t>
            </a:r>
          </a:p>
          <a:p>
            <a:pPr>
              <a:buNone/>
            </a:pPr>
            <a:endParaRPr lang="fi-FI" dirty="0" smtClean="0">
              <a:solidFill>
                <a:srgbClr val="0070C0"/>
              </a:solidFill>
            </a:endParaRPr>
          </a:p>
          <a:p>
            <a:r>
              <a:rPr lang="fi-FI" dirty="0" smtClean="0">
                <a:solidFill>
                  <a:srgbClr val="00B050"/>
                </a:solidFill>
              </a:rPr>
              <a:t>Ympäristöministeriö</a:t>
            </a:r>
          </a:p>
          <a:p>
            <a:pPr>
              <a:buNone/>
            </a:pPr>
            <a:r>
              <a:rPr lang="fi-FI" dirty="0">
                <a:solidFill>
                  <a:srgbClr val="00B050"/>
                </a:solidFill>
              </a:rPr>
              <a:t>	</a:t>
            </a:r>
            <a:r>
              <a:rPr lang="fi-FI" dirty="0" smtClean="0">
                <a:solidFill>
                  <a:srgbClr val="00B050"/>
                </a:solidFill>
              </a:rPr>
              <a:t>http://www.ymparisto.fi/</a:t>
            </a:r>
          </a:p>
          <a:p>
            <a:endParaRPr lang="fi-FI" dirty="0" smtClean="0">
              <a:solidFill>
                <a:srgbClr val="0070C0"/>
              </a:solidFill>
            </a:endParaRPr>
          </a:p>
          <a:p>
            <a:endParaRPr lang="fi-FI" dirty="0"/>
          </a:p>
          <a:p>
            <a:endParaRPr lang="en-US" dirty="0"/>
          </a:p>
        </p:txBody>
      </p:sp>
      <p:sp>
        <p:nvSpPr>
          <p:cNvPr id="4" name="Suorakulmio 3"/>
          <p:cNvSpPr/>
          <p:nvPr/>
        </p:nvSpPr>
        <p:spPr>
          <a:xfrm>
            <a:off x="0" y="0"/>
            <a:ext cx="9144000" cy="6858000"/>
          </a:xfrm>
          <a:prstGeom prst="rect">
            <a:avLst/>
          </a:prstGeom>
          <a:noFill/>
          <a:ln w="28575">
            <a:solidFill>
              <a:srgbClr val="FFC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5" name="Alatunnisteen paikkamerkki 1"/>
          <p:cNvSpPr>
            <a:spLocks noGrp="1"/>
          </p:cNvSpPr>
          <p:nvPr>
            <p:ph type="ftr" sz="quarter" idx="11"/>
          </p:nvPr>
        </p:nvSpPr>
        <p:spPr>
          <a:xfrm>
            <a:off x="508000" y="6245225"/>
            <a:ext cx="5727700" cy="476250"/>
          </a:xfrm>
        </p:spPr>
        <p:txBody>
          <a:bodyPr/>
          <a:lstStyle/>
          <a:p>
            <a:pPr>
              <a:defRPr/>
            </a:pPr>
            <a:r>
              <a:rPr lang="de-DE" dirty="0" smtClean="0"/>
              <a:t>S10-A1</a:t>
            </a:r>
            <a:r>
              <a:rPr lang="de-DE" dirty="0"/>
              <a:t>: Powerpoint-</a:t>
            </a:r>
            <a:r>
              <a:rPr lang="de-DE" dirty="0" err="1"/>
              <a:t>Presentation</a:t>
            </a:r>
            <a:r>
              <a:rPr lang="de-DE" dirty="0"/>
              <a:t> </a:t>
            </a:r>
            <a:r>
              <a:rPr lang="en-US" dirty="0" smtClean="0"/>
              <a:t>»Elinkaariajattelu«</a:t>
            </a:r>
            <a:endParaRPr lang="de-AT"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endParaRPr lang="en-US"/>
          </a:p>
        </p:txBody>
      </p:sp>
      <p:sp>
        <p:nvSpPr>
          <p:cNvPr id="3" name="Sisällön paikkamerkki 2"/>
          <p:cNvSpPr>
            <a:spLocks noGrp="1"/>
          </p:cNvSpPr>
          <p:nvPr>
            <p:ph idx="1"/>
          </p:nvPr>
        </p:nvSpPr>
        <p:spPr/>
        <p:txBody>
          <a:bodyPr>
            <a:normAutofit fontScale="92500" lnSpcReduction="20000"/>
          </a:bodyPr>
          <a:lstStyle/>
          <a:p>
            <a:r>
              <a:rPr lang="fi-FI" dirty="0" smtClean="0">
                <a:solidFill>
                  <a:srgbClr val="00B050"/>
                </a:solidFill>
              </a:rPr>
              <a:t>Elinkaarisuunnittelu on menetelmä, johon sisältyy ympäristön huomioiminen elinkaaren eri vaiheissa.</a:t>
            </a:r>
          </a:p>
          <a:p>
            <a:r>
              <a:rPr lang="fi-FI" dirty="0" smtClean="0">
                <a:solidFill>
                  <a:srgbClr val="0070C0"/>
                </a:solidFill>
              </a:rPr>
              <a:t>Päätarkoituksena on kehittää tuotteiden ja palveluiden kestävän kehityksen mukaisuutta vähentämällä tuotteiden ympäristön rasitusta koko elinkaaren aikana ottaen huomioon myös muut perinteiset tuotteiden ja asiakkaiden vaatimukset, kuten laatu, turvallisuus, hinta, valmistettavuus, ergonomia, estetiikka ja etiikka</a:t>
            </a:r>
          </a:p>
          <a:p>
            <a:endParaRPr lang="en-US" dirty="0"/>
          </a:p>
        </p:txBody>
      </p:sp>
      <p:sp>
        <p:nvSpPr>
          <p:cNvPr id="4" name="Alatunnisteen paikkamerkki 1"/>
          <p:cNvSpPr>
            <a:spLocks noGrp="1"/>
          </p:cNvSpPr>
          <p:nvPr>
            <p:ph type="ftr" sz="quarter" idx="11"/>
          </p:nvPr>
        </p:nvSpPr>
        <p:spPr>
          <a:xfrm>
            <a:off x="508000" y="6245225"/>
            <a:ext cx="5727700" cy="476250"/>
          </a:xfrm>
        </p:spPr>
        <p:txBody>
          <a:bodyPr/>
          <a:lstStyle/>
          <a:p>
            <a:pPr>
              <a:defRPr/>
            </a:pPr>
            <a:r>
              <a:rPr lang="de-DE" dirty="0" smtClean="0"/>
              <a:t>S10-A1</a:t>
            </a:r>
            <a:r>
              <a:rPr lang="de-DE" dirty="0"/>
              <a:t>: Powerpoint-</a:t>
            </a:r>
            <a:r>
              <a:rPr lang="de-DE" dirty="0" err="1"/>
              <a:t>Presentation</a:t>
            </a:r>
            <a:r>
              <a:rPr lang="de-DE" dirty="0"/>
              <a:t> </a:t>
            </a:r>
            <a:r>
              <a:rPr lang="en-US" dirty="0" smtClean="0"/>
              <a:t>»Elinkaariajattelu«</a:t>
            </a:r>
            <a:endParaRPr lang="de-AT" dirty="0"/>
          </a:p>
        </p:txBody>
      </p:sp>
      <p:sp>
        <p:nvSpPr>
          <p:cNvPr id="7" name="Suorakulmio 6"/>
          <p:cNvSpPr/>
          <p:nvPr/>
        </p:nvSpPr>
        <p:spPr>
          <a:xfrm>
            <a:off x="0" y="0"/>
            <a:ext cx="9144000" cy="6858000"/>
          </a:xfrm>
          <a:prstGeom prst="rect">
            <a:avLst/>
          </a:prstGeom>
          <a:noFill/>
          <a:ln w="28575">
            <a:solidFill>
              <a:srgbClr val="FFC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endParaRPr lang="en-US"/>
          </a:p>
        </p:txBody>
      </p:sp>
      <p:sp>
        <p:nvSpPr>
          <p:cNvPr id="3" name="Sisällön paikkamerkki 2"/>
          <p:cNvSpPr>
            <a:spLocks noGrp="1"/>
          </p:cNvSpPr>
          <p:nvPr>
            <p:ph idx="1"/>
          </p:nvPr>
        </p:nvSpPr>
        <p:spPr/>
        <p:txBody>
          <a:bodyPr>
            <a:normAutofit fontScale="85000" lnSpcReduction="10000"/>
          </a:bodyPr>
          <a:lstStyle/>
          <a:p>
            <a:r>
              <a:rPr lang="en-US" dirty="0" err="1" smtClean="0">
                <a:solidFill>
                  <a:srgbClr val="0070C0"/>
                </a:solidFill>
              </a:rPr>
              <a:t>Käytetään</a:t>
            </a:r>
            <a:r>
              <a:rPr lang="en-US" dirty="0" smtClean="0">
                <a:solidFill>
                  <a:srgbClr val="0070C0"/>
                </a:solidFill>
              </a:rPr>
              <a:t> </a:t>
            </a:r>
            <a:r>
              <a:rPr lang="en-US" dirty="0" err="1" smtClean="0">
                <a:solidFill>
                  <a:srgbClr val="0070C0"/>
                </a:solidFill>
              </a:rPr>
              <a:t>mahdollisimman</a:t>
            </a:r>
            <a:r>
              <a:rPr lang="en-US" dirty="0" smtClean="0">
                <a:solidFill>
                  <a:srgbClr val="0070C0"/>
                </a:solidFill>
              </a:rPr>
              <a:t> </a:t>
            </a:r>
            <a:r>
              <a:rPr lang="en-US" dirty="0" err="1" smtClean="0">
                <a:solidFill>
                  <a:srgbClr val="0070C0"/>
                </a:solidFill>
              </a:rPr>
              <a:t>vähän</a:t>
            </a:r>
            <a:r>
              <a:rPr lang="en-US" dirty="0" smtClean="0">
                <a:solidFill>
                  <a:srgbClr val="0070C0"/>
                </a:solidFill>
              </a:rPr>
              <a:t> </a:t>
            </a:r>
            <a:r>
              <a:rPr lang="en-US" dirty="0" err="1" smtClean="0">
                <a:solidFill>
                  <a:srgbClr val="0070C0"/>
                </a:solidFill>
              </a:rPr>
              <a:t>luonnonvaroja</a:t>
            </a:r>
            <a:r>
              <a:rPr lang="en-US" dirty="0" smtClean="0">
                <a:solidFill>
                  <a:srgbClr val="0070C0"/>
                </a:solidFill>
              </a:rPr>
              <a:t> </a:t>
            </a:r>
            <a:r>
              <a:rPr lang="en-US" dirty="0" err="1" smtClean="0">
                <a:solidFill>
                  <a:srgbClr val="0070C0"/>
                </a:solidFill>
              </a:rPr>
              <a:t>ja</a:t>
            </a:r>
            <a:r>
              <a:rPr lang="en-US" dirty="0" smtClean="0">
                <a:solidFill>
                  <a:srgbClr val="0070C0"/>
                </a:solidFill>
              </a:rPr>
              <a:t> </a:t>
            </a:r>
            <a:r>
              <a:rPr lang="en-US" dirty="0" err="1" smtClean="0">
                <a:solidFill>
                  <a:srgbClr val="0070C0"/>
                </a:solidFill>
              </a:rPr>
              <a:t>vähennetään</a:t>
            </a:r>
            <a:r>
              <a:rPr lang="en-US" dirty="0" smtClean="0">
                <a:solidFill>
                  <a:srgbClr val="0070C0"/>
                </a:solidFill>
              </a:rPr>
              <a:t> </a:t>
            </a:r>
            <a:r>
              <a:rPr lang="en-US" dirty="0" err="1" smtClean="0">
                <a:solidFill>
                  <a:srgbClr val="0070C0"/>
                </a:solidFill>
              </a:rPr>
              <a:t>ympäristökuormitusta</a:t>
            </a:r>
            <a:r>
              <a:rPr lang="en-US" dirty="0" smtClean="0">
                <a:solidFill>
                  <a:srgbClr val="0070C0"/>
                </a:solidFill>
              </a:rPr>
              <a:t> </a:t>
            </a:r>
            <a:r>
              <a:rPr lang="en-US" dirty="0" err="1" smtClean="0">
                <a:solidFill>
                  <a:srgbClr val="0070C0"/>
                </a:solidFill>
              </a:rPr>
              <a:t>sekä</a:t>
            </a:r>
            <a:r>
              <a:rPr lang="en-US" dirty="0" smtClean="0">
                <a:solidFill>
                  <a:srgbClr val="0070C0"/>
                </a:solidFill>
              </a:rPr>
              <a:t> </a:t>
            </a:r>
            <a:r>
              <a:rPr lang="en-US" dirty="0" err="1" smtClean="0">
                <a:solidFill>
                  <a:srgbClr val="0070C0"/>
                </a:solidFill>
              </a:rPr>
              <a:t>minimoidaan</a:t>
            </a:r>
            <a:r>
              <a:rPr lang="en-US" dirty="0" smtClean="0">
                <a:solidFill>
                  <a:srgbClr val="0070C0"/>
                </a:solidFill>
              </a:rPr>
              <a:t> </a:t>
            </a:r>
            <a:r>
              <a:rPr lang="en-US" dirty="0" err="1" smtClean="0">
                <a:solidFill>
                  <a:srgbClr val="0070C0"/>
                </a:solidFill>
              </a:rPr>
              <a:t>jätteet</a:t>
            </a:r>
            <a:r>
              <a:rPr lang="en-US" dirty="0" smtClean="0">
                <a:solidFill>
                  <a:srgbClr val="0070C0"/>
                </a:solidFill>
              </a:rPr>
              <a:t>. </a:t>
            </a:r>
            <a:r>
              <a:rPr lang="en-US" dirty="0" err="1" smtClean="0">
                <a:solidFill>
                  <a:srgbClr val="0070C0"/>
                </a:solidFill>
              </a:rPr>
              <a:t>Tavoitteena</a:t>
            </a:r>
            <a:r>
              <a:rPr lang="en-US" dirty="0" smtClean="0">
                <a:solidFill>
                  <a:srgbClr val="0070C0"/>
                </a:solidFill>
              </a:rPr>
              <a:t> on </a:t>
            </a:r>
            <a:r>
              <a:rPr lang="en-US" dirty="0" err="1" smtClean="0">
                <a:solidFill>
                  <a:srgbClr val="0070C0"/>
                </a:solidFill>
              </a:rPr>
              <a:t>päästä</a:t>
            </a:r>
            <a:r>
              <a:rPr lang="en-US" dirty="0" smtClean="0">
                <a:solidFill>
                  <a:srgbClr val="0070C0"/>
                </a:solidFill>
              </a:rPr>
              <a:t> </a:t>
            </a:r>
            <a:r>
              <a:rPr lang="en-US" dirty="0" err="1" smtClean="0">
                <a:solidFill>
                  <a:srgbClr val="0070C0"/>
                </a:solidFill>
              </a:rPr>
              <a:t>kestävään</a:t>
            </a:r>
            <a:r>
              <a:rPr lang="en-US" dirty="0" smtClean="0">
                <a:solidFill>
                  <a:srgbClr val="0070C0"/>
                </a:solidFill>
              </a:rPr>
              <a:t> </a:t>
            </a:r>
            <a:r>
              <a:rPr lang="en-US" dirty="0" err="1" smtClean="0">
                <a:solidFill>
                  <a:srgbClr val="0070C0"/>
                </a:solidFill>
              </a:rPr>
              <a:t>tuotantoon</a:t>
            </a:r>
            <a:r>
              <a:rPr lang="en-US" dirty="0" smtClean="0">
                <a:solidFill>
                  <a:srgbClr val="0070C0"/>
                </a:solidFill>
              </a:rPr>
              <a:t> </a:t>
            </a:r>
            <a:r>
              <a:rPr lang="en-US" dirty="0" err="1" smtClean="0">
                <a:solidFill>
                  <a:srgbClr val="0070C0"/>
                </a:solidFill>
              </a:rPr>
              <a:t>ja</a:t>
            </a:r>
            <a:r>
              <a:rPr lang="en-US" dirty="0" smtClean="0">
                <a:solidFill>
                  <a:srgbClr val="0070C0"/>
                </a:solidFill>
              </a:rPr>
              <a:t> </a:t>
            </a:r>
            <a:r>
              <a:rPr lang="en-US" dirty="0" err="1" smtClean="0">
                <a:solidFill>
                  <a:srgbClr val="0070C0"/>
                </a:solidFill>
              </a:rPr>
              <a:t>kestävään</a:t>
            </a:r>
            <a:r>
              <a:rPr lang="en-US" dirty="0" smtClean="0">
                <a:solidFill>
                  <a:srgbClr val="0070C0"/>
                </a:solidFill>
              </a:rPr>
              <a:t> </a:t>
            </a:r>
            <a:r>
              <a:rPr lang="en-US" dirty="0" err="1" smtClean="0">
                <a:solidFill>
                  <a:srgbClr val="0070C0"/>
                </a:solidFill>
              </a:rPr>
              <a:t>kulutukseen</a:t>
            </a:r>
            <a:r>
              <a:rPr lang="en-US" dirty="0" smtClean="0">
                <a:solidFill>
                  <a:srgbClr val="0070C0"/>
                </a:solidFill>
              </a:rPr>
              <a:t>.</a:t>
            </a:r>
          </a:p>
          <a:p>
            <a:r>
              <a:rPr lang="en-US" dirty="0" err="1" smtClean="0">
                <a:solidFill>
                  <a:srgbClr val="00B050"/>
                </a:solidFill>
              </a:rPr>
              <a:t>Tuotteiden</a:t>
            </a:r>
            <a:r>
              <a:rPr lang="en-US" dirty="0" smtClean="0">
                <a:solidFill>
                  <a:srgbClr val="00B050"/>
                </a:solidFill>
              </a:rPr>
              <a:t> </a:t>
            </a:r>
            <a:r>
              <a:rPr lang="en-US" dirty="0" err="1" smtClean="0">
                <a:solidFill>
                  <a:srgbClr val="00B050"/>
                </a:solidFill>
              </a:rPr>
              <a:t>elinkaaria</a:t>
            </a:r>
            <a:r>
              <a:rPr lang="en-US" dirty="0" smtClean="0">
                <a:solidFill>
                  <a:srgbClr val="00B050"/>
                </a:solidFill>
              </a:rPr>
              <a:t> </a:t>
            </a:r>
            <a:r>
              <a:rPr lang="en-US" dirty="0" err="1" smtClean="0">
                <a:solidFill>
                  <a:srgbClr val="00B050"/>
                </a:solidFill>
              </a:rPr>
              <a:t>suunnitellessa</a:t>
            </a:r>
            <a:r>
              <a:rPr lang="en-US" dirty="0" smtClean="0">
                <a:solidFill>
                  <a:srgbClr val="00B050"/>
                </a:solidFill>
              </a:rPr>
              <a:t> </a:t>
            </a:r>
            <a:r>
              <a:rPr lang="en-US" dirty="0" err="1" smtClean="0">
                <a:solidFill>
                  <a:srgbClr val="00B050"/>
                </a:solidFill>
              </a:rPr>
              <a:t>tulee</a:t>
            </a:r>
            <a:r>
              <a:rPr lang="en-US" dirty="0" smtClean="0">
                <a:solidFill>
                  <a:srgbClr val="00B050"/>
                </a:solidFill>
              </a:rPr>
              <a:t> </a:t>
            </a:r>
            <a:r>
              <a:rPr lang="en-US" dirty="0" err="1" smtClean="0">
                <a:solidFill>
                  <a:srgbClr val="00B050"/>
                </a:solidFill>
              </a:rPr>
              <a:t>huomioida</a:t>
            </a:r>
            <a:r>
              <a:rPr lang="en-US" dirty="0" smtClean="0">
                <a:solidFill>
                  <a:srgbClr val="00B050"/>
                </a:solidFill>
              </a:rPr>
              <a:t> </a:t>
            </a:r>
            <a:r>
              <a:rPr lang="en-US" dirty="0" err="1" smtClean="0">
                <a:solidFill>
                  <a:srgbClr val="00B050"/>
                </a:solidFill>
              </a:rPr>
              <a:t>tuotteen</a:t>
            </a:r>
            <a:r>
              <a:rPr lang="en-US" dirty="0" smtClean="0">
                <a:solidFill>
                  <a:srgbClr val="00B050"/>
                </a:solidFill>
              </a:rPr>
              <a:t> </a:t>
            </a:r>
            <a:r>
              <a:rPr lang="en-US" dirty="0" err="1" smtClean="0">
                <a:solidFill>
                  <a:srgbClr val="00B050"/>
                </a:solidFill>
              </a:rPr>
              <a:t>käyttöikä</a:t>
            </a:r>
            <a:r>
              <a:rPr lang="en-US" dirty="0" smtClean="0">
                <a:solidFill>
                  <a:srgbClr val="00B050"/>
                </a:solidFill>
              </a:rPr>
              <a:t> </a:t>
            </a:r>
            <a:r>
              <a:rPr lang="en-US" dirty="0" err="1" smtClean="0">
                <a:solidFill>
                  <a:srgbClr val="00B050"/>
                </a:solidFill>
              </a:rPr>
              <a:t>ja</a:t>
            </a:r>
            <a:r>
              <a:rPr lang="en-US" dirty="0" smtClean="0">
                <a:solidFill>
                  <a:srgbClr val="00B050"/>
                </a:solidFill>
              </a:rPr>
              <a:t> </a:t>
            </a:r>
            <a:r>
              <a:rPr lang="en-US" dirty="0" err="1" smtClean="0">
                <a:solidFill>
                  <a:srgbClr val="00B050"/>
                </a:solidFill>
              </a:rPr>
              <a:t>käytön</a:t>
            </a:r>
            <a:r>
              <a:rPr lang="en-US" dirty="0" smtClean="0">
                <a:solidFill>
                  <a:srgbClr val="00B050"/>
                </a:solidFill>
              </a:rPr>
              <a:t> </a:t>
            </a:r>
            <a:r>
              <a:rPr lang="en-US" dirty="0" err="1" smtClean="0">
                <a:solidFill>
                  <a:srgbClr val="00B050"/>
                </a:solidFill>
              </a:rPr>
              <a:t>ja</a:t>
            </a:r>
            <a:r>
              <a:rPr lang="en-US" dirty="0" smtClean="0">
                <a:solidFill>
                  <a:srgbClr val="00B050"/>
                </a:solidFill>
              </a:rPr>
              <a:t> </a:t>
            </a:r>
            <a:r>
              <a:rPr lang="en-US" dirty="0" err="1" smtClean="0">
                <a:solidFill>
                  <a:srgbClr val="00B050"/>
                </a:solidFill>
              </a:rPr>
              <a:t>käytöstä</a:t>
            </a:r>
            <a:r>
              <a:rPr lang="en-US" dirty="0" smtClean="0">
                <a:solidFill>
                  <a:srgbClr val="00B050"/>
                </a:solidFill>
              </a:rPr>
              <a:t> </a:t>
            </a:r>
            <a:r>
              <a:rPr lang="en-US" dirty="0" err="1" smtClean="0">
                <a:solidFill>
                  <a:srgbClr val="00B050"/>
                </a:solidFill>
              </a:rPr>
              <a:t>poistamisen</a:t>
            </a:r>
            <a:r>
              <a:rPr lang="en-US" dirty="0" smtClean="0">
                <a:solidFill>
                  <a:srgbClr val="00B050"/>
                </a:solidFill>
              </a:rPr>
              <a:t> </a:t>
            </a:r>
            <a:r>
              <a:rPr lang="en-US" dirty="0" err="1" smtClean="0">
                <a:solidFill>
                  <a:srgbClr val="00B050"/>
                </a:solidFill>
              </a:rPr>
              <a:t>vaiheet</a:t>
            </a:r>
            <a:r>
              <a:rPr lang="en-US" dirty="0" smtClean="0">
                <a:solidFill>
                  <a:srgbClr val="00B050"/>
                </a:solidFill>
              </a:rPr>
              <a:t>. </a:t>
            </a:r>
            <a:r>
              <a:rPr lang="en-US" dirty="0" err="1" smtClean="0">
                <a:solidFill>
                  <a:srgbClr val="00B050"/>
                </a:solidFill>
              </a:rPr>
              <a:t>Yleensä</a:t>
            </a:r>
            <a:r>
              <a:rPr lang="en-US" dirty="0" smtClean="0">
                <a:solidFill>
                  <a:srgbClr val="00B050"/>
                </a:solidFill>
              </a:rPr>
              <a:t> </a:t>
            </a:r>
            <a:r>
              <a:rPr lang="en-US" dirty="0" err="1" smtClean="0">
                <a:solidFill>
                  <a:srgbClr val="00B050"/>
                </a:solidFill>
              </a:rPr>
              <a:t>pyritään</a:t>
            </a:r>
            <a:r>
              <a:rPr lang="en-US" dirty="0" smtClean="0">
                <a:solidFill>
                  <a:srgbClr val="00B050"/>
                </a:solidFill>
              </a:rPr>
              <a:t> </a:t>
            </a:r>
            <a:r>
              <a:rPr lang="en-US" dirty="0" err="1" smtClean="0">
                <a:solidFill>
                  <a:srgbClr val="00B050"/>
                </a:solidFill>
              </a:rPr>
              <a:t>mahdollisimman</a:t>
            </a:r>
            <a:r>
              <a:rPr lang="en-US" dirty="0" smtClean="0">
                <a:solidFill>
                  <a:srgbClr val="00B050"/>
                </a:solidFill>
              </a:rPr>
              <a:t> </a:t>
            </a:r>
            <a:r>
              <a:rPr lang="en-US" dirty="0" err="1" smtClean="0">
                <a:solidFill>
                  <a:srgbClr val="00B050"/>
                </a:solidFill>
              </a:rPr>
              <a:t>pitkään</a:t>
            </a:r>
            <a:r>
              <a:rPr lang="en-US" dirty="0" smtClean="0">
                <a:solidFill>
                  <a:srgbClr val="00B050"/>
                </a:solidFill>
              </a:rPr>
              <a:t> </a:t>
            </a:r>
            <a:r>
              <a:rPr lang="en-US" dirty="0" err="1" smtClean="0">
                <a:solidFill>
                  <a:srgbClr val="00B050"/>
                </a:solidFill>
              </a:rPr>
              <a:t>käyttöikään</a:t>
            </a:r>
            <a:r>
              <a:rPr lang="en-US" dirty="0" smtClean="0">
                <a:solidFill>
                  <a:srgbClr val="00B050"/>
                </a:solidFill>
              </a:rPr>
              <a:t> </a:t>
            </a:r>
            <a:r>
              <a:rPr lang="en-US" dirty="0" err="1" smtClean="0">
                <a:solidFill>
                  <a:srgbClr val="00B050"/>
                </a:solidFill>
              </a:rPr>
              <a:t>ja</a:t>
            </a:r>
            <a:r>
              <a:rPr lang="en-US" dirty="0" smtClean="0">
                <a:solidFill>
                  <a:srgbClr val="00B050"/>
                </a:solidFill>
              </a:rPr>
              <a:t> </a:t>
            </a:r>
            <a:r>
              <a:rPr lang="en-US" dirty="0" err="1" smtClean="0">
                <a:solidFill>
                  <a:srgbClr val="00B050"/>
                </a:solidFill>
              </a:rPr>
              <a:t>elinkaaren</a:t>
            </a:r>
            <a:r>
              <a:rPr lang="en-US" dirty="0" smtClean="0">
                <a:solidFill>
                  <a:srgbClr val="00B050"/>
                </a:solidFill>
              </a:rPr>
              <a:t> </a:t>
            </a:r>
            <a:r>
              <a:rPr lang="en-US" dirty="0" err="1" smtClean="0">
                <a:solidFill>
                  <a:srgbClr val="00B050"/>
                </a:solidFill>
              </a:rPr>
              <a:t>jatkamiseen</a:t>
            </a:r>
            <a:r>
              <a:rPr lang="en-US" dirty="0" smtClean="0">
                <a:solidFill>
                  <a:srgbClr val="00B050"/>
                </a:solidFill>
              </a:rPr>
              <a:t> </a:t>
            </a:r>
            <a:r>
              <a:rPr lang="en-US" dirty="0" err="1" smtClean="0">
                <a:solidFill>
                  <a:srgbClr val="00B050"/>
                </a:solidFill>
              </a:rPr>
              <a:t>käytön</a:t>
            </a:r>
            <a:r>
              <a:rPr lang="en-US" dirty="0" smtClean="0">
                <a:solidFill>
                  <a:srgbClr val="00B050"/>
                </a:solidFill>
              </a:rPr>
              <a:t> </a:t>
            </a:r>
            <a:r>
              <a:rPr lang="en-US" dirty="0" err="1" smtClean="0">
                <a:solidFill>
                  <a:srgbClr val="00B050"/>
                </a:solidFill>
              </a:rPr>
              <a:t>jälkeen</a:t>
            </a:r>
            <a:r>
              <a:rPr lang="en-US" dirty="0" smtClean="0">
                <a:solidFill>
                  <a:srgbClr val="00B050"/>
                </a:solidFill>
              </a:rPr>
              <a:t>. </a:t>
            </a:r>
            <a:r>
              <a:rPr lang="en-US" dirty="0" err="1" smtClean="0">
                <a:solidFill>
                  <a:srgbClr val="00B050"/>
                </a:solidFill>
              </a:rPr>
              <a:t>Erityistarkoituksiin</a:t>
            </a:r>
            <a:r>
              <a:rPr lang="en-US" dirty="0" smtClean="0">
                <a:solidFill>
                  <a:srgbClr val="00B050"/>
                </a:solidFill>
              </a:rPr>
              <a:t> </a:t>
            </a:r>
            <a:r>
              <a:rPr lang="en-US" dirty="0" err="1" smtClean="0">
                <a:solidFill>
                  <a:srgbClr val="00B050"/>
                </a:solidFill>
              </a:rPr>
              <a:t>tarvitaan</a:t>
            </a:r>
            <a:r>
              <a:rPr lang="en-US" dirty="0" smtClean="0">
                <a:solidFill>
                  <a:srgbClr val="00B050"/>
                </a:solidFill>
              </a:rPr>
              <a:t> </a:t>
            </a:r>
            <a:r>
              <a:rPr lang="en-US" dirty="0" err="1" smtClean="0">
                <a:solidFill>
                  <a:srgbClr val="00B050"/>
                </a:solidFill>
              </a:rPr>
              <a:t>myös</a:t>
            </a:r>
            <a:r>
              <a:rPr lang="en-US" dirty="0" smtClean="0">
                <a:solidFill>
                  <a:srgbClr val="00B050"/>
                </a:solidFill>
              </a:rPr>
              <a:t> </a:t>
            </a:r>
            <a:r>
              <a:rPr lang="en-US" dirty="0" err="1" smtClean="0">
                <a:solidFill>
                  <a:srgbClr val="00B050"/>
                </a:solidFill>
              </a:rPr>
              <a:t>kertakäyttötuotteita</a:t>
            </a:r>
            <a:r>
              <a:rPr lang="en-US" dirty="0" smtClean="0">
                <a:solidFill>
                  <a:srgbClr val="00B050"/>
                </a:solidFill>
              </a:rPr>
              <a:t>. </a:t>
            </a:r>
            <a:endParaRPr lang="en-US" dirty="0">
              <a:solidFill>
                <a:srgbClr val="00B050"/>
              </a:solidFill>
            </a:endParaRPr>
          </a:p>
        </p:txBody>
      </p:sp>
      <p:sp>
        <p:nvSpPr>
          <p:cNvPr id="4" name="Alatunnisteen paikkamerkki 1"/>
          <p:cNvSpPr>
            <a:spLocks noGrp="1"/>
          </p:cNvSpPr>
          <p:nvPr>
            <p:ph type="ftr" sz="quarter" idx="11"/>
          </p:nvPr>
        </p:nvSpPr>
        <p:spPr>
          <a:xfrm>
            <a:off x="508000" y="6245225"/>
            <a:ext cx="5727700" cy="476250"/>
          </a:xfrm>
        </p:spPr>
        <p:txBody>
          <a:bodyPr/>
          <a:lstStyle/>
          <a:p>
            <a:pPr>
              <a:defRPr/>
            </a:pPr>
            <a:r>
              <a:rPr lang="de-DE" dirty="0" smtClean="0"/>
              <a:t>S10-A1</a:t>
            </a:r>
            <a:r>
              <a:rPr lang="de-DE" dirty="0"/>
              <a:t>: Powerpoint-</a:t>
            </a:r>
            <a:r>
              <a:rPr lang="de-DE" dirty="0" err="1"/>
              <a:t>Presentation</a:t>
            </a:r>
            <a:r>
              <a:rPr lang="de-DE" dirty="0"/>
              <a:t> </a:t>
            </a:r>
            <a:r>
              <a:rPr lang="en-US" dirty="0" smtClean="0"/>
              <a:t>»Elinkaariajattelu«</a:t>
            </a:r>
            <a:endParaRPr lang="de-AT" dirty="0"/>
          </a:p>
        </p:txBody>
      </p:sp>
      <p:sp>
        <p:nvSpPr>
          <p:cNvPr id="6" name="Suorakulmio 5"/>
          <p:cNvSpPr/>
          <p:nvPr/>
        </p:nvSpPr>
        <p:spPr>
          <a:xfrm>
            <a:off x="0" y="0"/>
            <a:ext cx="9144000" cy="6858000"/>
          </a:xfrm>
          <a:prstGeom prst="rect">
            <a:avLst/>
          </a:prstGeom>
          <a:noFill/>
          <a:ln w="28575">
            <a:solidFill>
              <a:srgbClr val="FFC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normAutofit/>
          </a:bodyPr>
          <a:lstStyle/>
          <a:p>
            <a:r>
              <a:rPr lang="en-US" sz="3200" dirty="0" smtClean="0">
                <a:solidFill>
                  <a:srgbClr val="00B050"/>
                </a:solidFill>
              </a:rPr>
              <a:t>TUOTTEEN ELINKAARI</a:t>
            </a:r>
            <a:endParaRPr lang="en-US" sz="3200" dirty="0">
              <a:solidFill>
                <a:srgbClr val="00B050"/>
              </a:solidFill>
            </a:endParaRPr>
          </a:p>
        </p:txBody>
      </p:sp>
      <p:sp>
        <p:nvSpPr>
          <p:cNvPr id="3" name="Sisällön paikkamerkki 2"/>
          <p:cNvSpPr>
            <a:spLocks noGrp="1"/>
          </p:cNvSpPr>
          <p:nvPr>
            <p:ph idx="1"/>
          </p:nvPr>
        </p:nvSpPr>
        <p:spPr/>
        <p:txBody>
          <a:bodyPr>
            <a:normAutofit fontScale="85000" lnSpcReduction="20000"/>
          </a:bodyPr>
          <a:lstStyle/>
          <a:p>
            <a:r>
              <a:rPr lang="fi-FI" dirty="0">
                <a:solidFill>
                  <a:srgbClr val="0070C0"/>
                </a:solidFill>
              </a:rPr>
              <a:t>Tuotteen kokonaiselinkaarta tarkastellaan raaka-aineen, valmistuksen, kuljetusten, markkinoinnin, käytön ja käytöstä poistamisen vaiheita. </a:t>
            </a:r>
            <a:endParaRPr lang="fi-FI" dirty="0" smtClean="0">
              <a:solidFill>
                <a:srgbClr val="0070C0"/>
              </a:solidFill>
            </a:endParaRPr>
          </a:p>
          <a:p>
            <a:r>
              <a:rPr lang="fi-FI" dirty="0" smtClean="0">
                <a:solidFill>
                  <a:srgbClr val="00B050"/>
                </a:solidFill>
              </a:rPr>
              <a:t>Elinkaaren </a:t>
            </a:r>
            <a:r>
              <a:rPr lang="fi-FI" dirty="0">
                <a:solidFill>
                  <a:srgbClr val="00B050"/>
                </a:solidFill>
              </a:rPr>
              <a:t>analysoinnin kautta suunnittelussa/ tuotekehityksessä pyritään suunnittelemaan kokonaisia elinkaaria pelkkien tuotteiden asemasta</a:t>
            </a:r>
            <a:r>
              <a:rPr lang="fi-FI" dirty="0" smtClean="0">
                <a:solidFill>
                  <a:srgbClr val="00B050"/>
                </a:solidFill>
              </a:rPr>
              <a:t>.</a:t>
            </a:r>
          </a:p>
          <a:p>
            <a:r>
              <a:rPr lang="fi-FI" dirty="0">
                <a:solidFill>
                  <a:srgbClr val="0070C0"/>
                </a:solidFill>
              </a:rPr>
              <a:t>Tuotteen sijasta voi tärkeämmäksi nousta kokonaisuuteen liittyvät palvelut. </a:t>
            </a:r>
            <a:endParaRPr lang="fi-FI" dirty="0" smtClean="0">
              <a:solidFill>
                <a:srgbClr val="0070C0"/>
              </a:solidFill>
            </a:endParaRPr>
          </a:p>
          <a:p>
            <a:r>
              <a:rPr lang="fi-FI" dirty="0" smtClean="0">
                <a:solidFill>
                  <a:srgbClr val="00B050"/>
                </a:solidFill>
              </a:rPr>
              <a:t>Kehittämistarpeet </a:t>
            </a:r>
            <a:r>
              <a:rPr lang="fi-FI" dirty="0">
                <a:solidFill>
                  <a:srgbClr val="00B050"/>
                </a:solidFill>
              </a:rPr>
              <a:t>nousevat </a:t>
            </a:r>
            <a:r>
              <a:rPr lang="fi-FI" dirty="0" smtClean="0">
                <a:solidFill>
                  <a:srgbClr val="00B050"/>
                </a:solidFill>
              </a:rPr>
              <a:t>elinkaaren </a:t>
            </a:r>
            <a:r>
              <a:rPr lang="fi-FI" dirty="0">
                <a:solidFill>
                  <a:srgbClr val="00B050"/>
                </a:solidFill>
              </a:rPr>
              <a:t>erivaiheista, tarve voi tulla myös käyttäjältä/kuluttajalta.</a:t>
            </a:r>
          </a:p>
          <a:p>
            <a:endParaRPr lang="en-US" dirty="0"/>
          </a:p>
        </p:txBody>
      </p:sp>
      <p:sp>
        <p:nvSpPr>
          <p:cNvPr id="4" name="Alatunnisteen paikkamerkki 1"/>
          <p:cNvSpPr>
            <a:spLocks noGrp="1"/>
          </p:cNvSpPr>
          <p:nvPr>
            <p:ph type="ftr" sz="quarter" idx="11"/>
          </p:nvPr>
        </p:nvSpPr>
        <p:spPr>
          <a:xfrm>
            <a:off x="508000" y="6245225"/>
            <a:ext cx="5727700" cy="476250"/>
          </a:xfrm>
        </p:spPr>
        <p:txBody>
          <a:bodyPr/>
          <a:lstStyle/>
          <a:p>
            <a:pPr>
              <a:defRPr/>
            </a:pPr>
            <a:r>
              <a:rPr lang="de-DE" dirty="0" smtClean="0"/>
              <a:t>S10-A1</a:t>
            </a:r>
            <a:r>
              <a:rPr lang="de-DE" dirty="0"/>
              <a:t>: Powerpoint-</a:t>
            </a:r>
            <a:r>
              <a:rPr lang="de-DE" dirty="0" err="1"/>
              <a:t>Presentation</a:t>
            </a:r>
            <a:r>
              <a:rPr lang="de-DE" dirty="0"/>
              <a:t> </a:t>
            </a:r>
            <a:r>
              <a:rPr lang="en-US" dirty="0" smtClean="0"/>
              <a:t>»Elinkaariajattelu«</a:t>
            </a:r>
            <a:endParaRPr lang="de-AT" dirty="0"/>
          </a:p>
        </p:txBody>
      </p:sp>
      <p:sp>
        <p:nvSpPr>
          <p:cNvPr id="6" name="Suorakulmio 5"/>
          <p:cNvSpPr/>
          <p:nvPr/>
        </p:nvSpPr>
        <p:spPr>
          <a:xfrm>
            <a:off x="0" y="0"/>
            <a:ext cx="9144000" cy="6858000"/>
          </a:xfrm>
          <a:prstGeom prst="rect">
            <a:avLst/>
          </a:prstGeom>
          <a:noFill/>
          <a:ln w="28575">
            <a:solidFill>
              <a:srgbClr val="FFC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Otsikko 3"/>
          <p:cNvSpPr>
            <a:spLocks noGrp="1"/>
          </p:cNvSpPr>
          <p:nvPr>
            <p:ph type="title"/>
          </p:nvPr>
        </p:nvSpPr>
        <p:spPr/>
        <p:txBody>
          <a:bodyPr>
            <a:normAutofit/>
          </a:bodyPr>
          <a:lstStyle/>
          <a:p>
            <a:r>
              <a:rPr lang="fi-FI" sz="3200" dirty="0" smtClean="0">
                <a:solidFill>
                  <a:srgbClr val="0070C0"/>
                </a:solidFill>
              </a:rPr>
              <a:t>TUOTTEEN ELINKAARI JA SIIHEN OSALLISTUVAT TOIMIJAT</a:t>
            </a:r>
            <a:endParaRPr lang="en-US" sz="3200" dirty="0">
              <a:solidFill>
                <a:srgbClr val="0070C0"/>
              </a:solidFill>
            </a:endParaRPr>
          </a:p>
        </p:txBody>
      </p:sp>
      <p:sp>
        <p:nvSpPr>
          <p:cNvPr id="3" name="Sisällön paikkamerkki 2"/>
          <p:cNvSpPr>
            <a:spLocks noGrp="1"/>
          </p:cNvSpPr>
          <p:nvPr>
            <p:ph idx="1"/>
          </p:nvPr>
        </p:nvSpPr>
        <p:spPr>
          <a:xfrm>
            <a:off x="428596" y="1571612"/>
            <a:ext cx="8229600" cy="4668839"/>
          </a:xfrm>
        </p:spPr>
        <p:txBody>
          <a:bodyPr>
            <a:normAutofit fontScale="70000" lnSpcReduction="20000"/>
          </a:bodyPr>
          <a:lstStyle/>
          <a:p>
            <a:pPr>
              <a:buNone/>
            </a:pPr>
            <a:endParaRPr lang="fi-FI" dirty="0" smtClean="0"/>
          </a:p>
          <a:p>
            <a:r>
              <a:rPr lang="fi-FI" dirty="0" smtClean="0">
                <a:solidFill>
                  <a:srgbClr val="00B050"/>
                </a:solidFill>
              </a:rPr>
              <a:t>Tuotteen elinkaaren aikana on myös useita toimijoita. Toimijoita voivat olla esimerkiksi asiakkaat, (raaka-)aineiden toimittajat, yhteistyökumppanit, alihankkijat, </a:t>
            </a:r>
          </a:p>
          <a:p>
            <a:pPr>
              <a:buNone/>
            </a:pPr>
            <a:r>
              <a:rPr lang="fi-FI" dirty="0" smtClean="0">
                <a:solidFill>
                  <a:srgbClr val="00B050"/>
                </a:solidFill>
              </a:rPr>
              <a:t>	työntekijät, kunnalliset päätöksentekijät, yrityksen pankki, kuluttajat jne. </a:t>
            </a:r>
          </a:p>
          <a:p>
            <a:pPr lvl="0"/>
            <a:r>
              <a:rPr lang="fi-FI" dirty="0" smtClean="0">
                <a:solidFill>
                  <a:srgbClr val="0070C0"/>
                </a:solidFill>
              </a:rPr>
              <a:t>Perusmoduulissa B1 on tehtävä, jossa workshopin osallistujien tehtävänä on pohtia tuotteidensa elinkaarta: Mitkä toimijat osallistuvat tuotteen elinkaareen ja missä vaiheessa?</a:t>
            </a:r>
          </a:p>
          <a:p>
            <a:pPr>
              <a:buNone/>
            </a:pPr>
            <a:r>
              <a:rPr lang="fi-FI" dirty="0" smtClean="0">
                <a:solidFill>
                  <a:srgbClr val="0070C0"/>
                </a:solidFill>
              </a:rPr>
              <a:t>	Tehtävä on hyvä orientaatio myöhemmin esiteltäville elinkaarianalyysimenetelmille. </a:t>
            </a:r>
          </a:p>
          <a:p>
            <a:pPr>
              <a:buNone/>
            </a:pPr>
            <a:r>
              <a:rPr lang="fi-FI" dirty="0" smtClean="0"/>
              <a:t> </a:t>
            </a:r>
          </a:p>
          <a:p>
            <a:r>
              <a:rPr lang="en-GB" dirty="0" smtClean="0">
                <a:solidFill>
                  <a:srgbClr val="00B050"/>
                </a:solidFill>
                <a:sym typeface="Wingdings"/>
              </a:rPr>
              <a:t></a:t>
            </a:r>
            <a:r>
              <a:rPr lang="fi-FI" dirty="0" smtClean="0">
                <a:solidFill>
                  <a:srgbClr val="00B050"/>
                </a:solidFill>
              </a:rPr>
              <a:t> B1-C4: Tulevaisuuteen suuntautuva tuotteen elinkaari</a:t>
            </a:r>
          </a:p>
          <a:p>
            <a:endParaRPr lang="fi-FI" dirty="0" smtClean="0"/>
          </a:p>
          <a:p>
            <a:endParaRPr lang="en-US" dirty="0"/>
          </a:p>
        </p:txBody>
      </p:sp>
      <p:sp>
        <p:nvSpPr>
          <p:cNvPr id="5" name="Alatunnisteen paikkamerkki 1"/>
          <p:cNvSpPr>
            <a:spLocks noGrp="1"/>
          </p:cNvSpPr>
          <p:nvPr>
            <p:ph type="ftr" sz="quarter" idx="11"/>
          </p:nvPr>
        </p:nvSpPr>
        <p:spPr>
          <a:xfrm>
            <a:off x="508000" y="6245225"/>
            <a:ext cx="5727700" cy="476250"/>
          </a:xfrm>
        </p:spPr>
        <p:txBody>
          <a:bodyPr/>
          <a:lstStyle/>
          <a:p>
            <a:pPr>
              <a:defRPr/>
            </a:pPr>
            <a:r>
              <a:rPr lang="de-DE" dirty="0" smtClean="0"/>
              <a:t>S10-A1</a:t>
            </a:r>
            <a:r>
              <a:rPr lang="de-DE" dirty="0"/>
              <a:t>: Powerpoint-</a:t>
            </a:r>
            <a:r>
              <a:rPr lang="de-DE" dirty="0" err="1"/>
              <a:t>Presentation</a:t>
            </a:r>
            <a:r>
              <a:rPr lang="de-DE" dirty="0"/>
              <a:t> </a:t>
            </a:r>
            <a:r>
              <a:rPr lang="en-US" dirty="0" smtClean="0"/>
              <a:t>»Elinkaariajattelu«</a:t>
            </a:r>
            <a:endParaRPr lang="de-AT" dirty="0"/>
          </a:p>
        </p:txBody>
      </p:sp>
      <p:sp>
        <p:nvSpPr>
          <p:cNvPr id="6" name="Suorakulmio 5"/>
          <p:cNvSpPr/>
          <p:nvPr/>
        </p:nvSpPr>
        <p:spPr>
          <a:xfrm>
            <a:off x="0" y="0"/>
            <a:ext cx="9144000" cy="6858000"/>
          </a:xfrm>
          <a:prstGeom prst="rect">
            <a:avLst/>
          </a:prstGeom>
          <a:noFill/>
          <a:ln w="28575"/>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7" name="Suorakulmio 6"/>
          <p:cNvSpPr/>
          <p:nvPr/>
        </p:nvSpPr>
        <p:spPr>
          <a:xfrm>
            <a:off x="-32" y="-24"/>
            <a:ext cx="9144000" cy="6858000"/>
          </a:xfrm>
          <a:prstGeom prst="rect">
            <a:avLst/>
          </a:prstGeom>
          <a:noFill/>
          <a:ln w="28575">
            <a:solidFill>
              <a:srgbClr val="FFC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normAutofit/>
          </a:bodyPr>
          <a:lstStyle/>
          <a:p>
            <a:endParaRPr lang="en-US" sz="3200" dirty="0">
              <a:solidFill>
                <a:srgbClr val="0070C0"/>
              </a:solidFill>
            </a:endParaRPr>
          </a:p>
        </p:txBody>
      </p:sp>
      <p:sp>
        <p:nvSpPr>
          <p:cNvPr id="3" name="Sisällön paikkamerkki 2"/>
          <p:cNvSpPr>
            <a:spLocks noGrp="1"/>
          </p:cNvSpPr>
          <p:nvPr>
            <p:ph idx="1"/>
          </p:nvPr>
        </p:nvSpPr>
        <p:spPr>
          <a:xfrm>
            <a:off x="457200" y="1357298"/>
            <a:ext cx="8229600" cy="4768865"/>
          </a:xfrm>
        </p:spPr>
        <p:txBody>
          <a:bodyPr>
            <a:normAutofit fontScale="62500" lnSpcReduction="20000"/>
          </a:bodyPr>
          <a:lstStyle/>
          <a:p>
            <a:pPr lvl="0"/>
            <a:r>
              <a:rPr lang="fi-FI" sz="3800" dirty="0" smtClean="0">
                <a:solidFill>
                  <a:srgbClr val="00B050"/>
                </a:solidFill>
              </a:rPr>
              <a:t>Elinkaarisuunnittelussa pyritään ottamaan huomioon ja minimoimaan elinkaaren aikaiset ympäristövaikutukset</a:t>
            </a:r>
          </a:p>
          <a:p>
            <a:pPr lvl="0"/>
            <a:r>
              <a:rPr lang="fi-FI" sz="3800" dirty="0" smtClean="0">
                <a:solidFill>
                  <a:srgbClr val="0070C0"/>
                </a:solidFill>
              </a:rPr>
              <a:t>Ympäristövaikutusten lisäksi tärkeitä näkökohtia ovat eettiset ja työvoimapoliittiset vaikutukset koko elinkaaren ajalta </a:t>
            </a:r>
          </a:p>
          <a:p>
            <a:pPr lvl="0"/>
            <a:r>
              <a:rPr lang="fi-FI" sz="3800" dirty="0" smtClean="0">
                <a:solidFill>
                  <a:srgbClr val="00B050"/>
                </a:solidFill>
              </a:rPr>
              <a:t>Tuotteen elinkaaren aikana on useita toimijoita, jotka tulee ottaa huomioon kokonaisuutta suunnitellessa</a:t>
            </a:r>
          </a:p>
          <a:p>
            <a:pPr lvl="0"/>
            <a:r>
              <a:rPr lang="fi-FI" sz="3800" dirty="0" smtClean="0">
                <a:solidFill>
                  <a:srgbClr val="0070C0"/>
                </a:solidFill>
              </a:rPr>
              <a:t>Elinkaaren analysoinnin kautta suunnittelussa/ tuotekehityksessä pyritään suunnittelemaan kokonaisia elinkaaria pelkkien tuotteiden asemasta.</a:t>
            </a:r>
          </a:p>
          <a:p>
            <a:pPr lvl="0"/>
            <a:r>
              <a:rPr lang="fi-FI" sz="3800" dirty="0" smtClean="0">
                <a:solidFill>
                  <a:srgbClr val="00B050"/>
                </a:solidFill>
              </a:rPr>
              <a:t>Tuotteen sijasta voi tärkeämmäksi nousta kokonaisuuteen liittyvät palvelut. </a:t>
            </a:r>
          </a:p>
          <a:p>
            <a:pPr lvl="0"/>
            <a:r>
              <a:rPr lang="fi-FI" sz="3800" dirty="0" smtClean="0">
                <a:solidFill>
                  <a:srgbClr val="0070C0"/>
                </a:solidFill>
              </a:rPr>
              <a:t>Kehittämistarpeet nousevat elinkaaren erivaiheista, tarve voi tulla myös käyttäjältä/kuluttajalta.</a:t>
            </a:r>
          </a:p>
          <a:p>
            <a:endParaRPr lang="en-US" dirty="0"/>
          </a:p>
        </p:txBody>
      </p:sp>
      <p:sp>
        <p:nvSpPr>
          <p:cNvPr id="4" name="Alatunnisteen paikkamerkki 1"/>
          <p:cNvSpPr>
            <a:spLocks noGrp="1"/>
          </p:cNvSpPr>
          <p:nvPr>
            <p:ph type="ftr" sz="quarter" idx="11"/>
          </p:nvPr>
        </p:nvSpPr>
        <p:spPr>
          <a:xfrm>
            <a:off x="508000" y="6245225"/>
            <a:ext cx="5727700" cy="476250"/>
          </a:xfrm>
        </p:spPr>
        <p:txBody>
          <a:bodyPr/>
          <a:lstStyle/>
          <a:p>
            <a:pPr>
              <a:defRPr/>
            </a:pPr>
            <a:r>
              <a:rPr lang="de-DE" dirty="0" smtClean="0"/>
              <a:t>S10-A1</a:t>
            </a:r>
            <a:r>
              <a:rPr lang="de-DE" dirty="0"/>
              <a:t>: Powerpoint-</a:t>
            </a:r>
            <a:r>
              <a:rPr lang="de-DE" dirty="0" err="1"/>
              <a:t>Presentation</a:t>
            </a:r>
            <a:r>
              <a:rPr lang="de-DE" dirty="0"/>
              <a:t> </a:t>
            </a:r>
            <a:r>
              <a:rPr lang="en-US" dirty="0" smtClean="0"/>
              <a:t>»Elinkaariajattelu«</a:t>
            </a:r>
            <a:endParaRPr lang="de-AT" dirty="0"/>
          </a:p>
        </p:txBody>
      </p:sp>
      <p:sp>
        <p:nvSpPr>
          <p:cNvPr id="5" name="Suorakulmio 4"/>
          <p:cNvSpPr/>
          <p:nvPr/>
        </p:nvSpPr>
        <p:spPr>
          <a:xfrm>
            <a:off x="0" y="0"/>
            <a:ext cx="9144000" cy="6858000"/>
          </a:xfrm>
          <a:prstGeom prst="rect">
            <a:avLst/>
          </a:prstGeom>
          <a:noFill/>
          <a:ln w="28575">
            <a:solidFill>
              <a:srgbClr val="FFC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ctrTitle"/>
          </p:nvPr>
        </p:nvSpPr>
        <p:spPr/>
        <p:txBody>
          <a:bodyPr>
            <a:normAutofit/>
          </a:bodyPr>
          <a:lstStyle/>
          <a:p>
            <a:r>
              <a:rPr lang="en-US" sz="3200" dirty="0" smtClean="0">
                <a:solidFill>
                  <a:srgbClr val="00B050"/>
                </a:solidFill>
              </a:rPr>
              <a:t>ELINKAAREN ERI VAIHEISSA HUOMIOON OTETTAVIA ASIOITA</a:t>
            </a:r>
            <a:endParaRPr lang="en-US" sz="3200" dirty="0">
              <a:solidFill>
                <a:srgbClr val="00B050"/>
              </a:solidFill>
            </a:endParaRPr>
          </a:p>
        </p:txBody>
      </p:sp>
      <p:sp>
        <p:nvSpPr>
          <p:cNvPr id="3" name="Alaotsikko 2"/>
          <p:cNvSpPr>
            <a:spLocks noGrp="1"/>
          </p:cNvSpPr>
          <p:nvPr>
            <p:ph type="subTitle" idx="1"/>
          </p:nvPr>
        </p:nvSpPr>
        <p:spPr/>
        <p:txBody>
          <a:bodyPr>
            <a:normAutofit/>
          </a:bodyPr>
          <a:lstStyle/>
          <a:p>
            <a:r>
              <a:rPr lang="en-US" sz="1600" dirty="0" smtClean="0">
                <a:solidFill>
                  <a:srgbClr val="0070C0"/>
                </a:solidFill>
              </a:rPr>
              <a:t>PÄÄPIIRTEITÄ YMPÄRISTÖVAIKUTUSTEN HUOMIOIMISESTA</a:t>
            </a:r>
            <a:endParaRPr lang="en-US" sz="1600" dirty="0">
              <a:solidFill>
                <a:srgbClr val="0070C0"/>
              </a:solidFill>
            </a:endParaRPr>
          </a:p>
        </p:txBody>
      </p:sp>
      <p:sp>
        <p:nvSpPr>
          <p:cNvPr id="4" name="Alatunnisteen paikkamerkki 1"/>
          <p:cNvSpPr>
            <a:spLocks noGrp="1"/>
          </p:cNvSpPr>
          <p:nvPr>
            <p:ph type="ftr" sz="quarter" idx="11"/>
          </p:nvPr>
        </p:nvSpPr>
        <p:spPr>
          <a:xfrm>
            <a:off x="508000" y="6245225"/>
            <a:ext cx="5727700" cy="476250"/>
          </a:xfrm>
        </p:spPr>
        <p:txBody>
          <a:bodyPr/>
          <a:lstStyle/>
          <a:p>
            <a:pPr>
              <a:defRPr/>
            </a:pPr>
            <a:r>
              <a:rPr lang="de-DE" dirty="0" smtClean="0"/>
              <a:t>S10-A1</a:t>
            </a:r>
            <a:r>
              <a:rPr lang="de-DE" dirty="0"/>
              <a:t>: Powerpoint-</a:t>
            </a:r>
            <a:r>
              <a:rPr lang="de-DE" dirty="0" err="1"/>
              <a:t>Presentation</a:t>
            </a:r>
            <a:r>
              <a:rPr lang="de-DE" dirty="0"/>
              <a:t> </a:t>
            </a:r>
            <a:r>
              <a:rPr lang="en-US" dirty="0" smtClean="0"/>
              <a:t>»Elinkaariajattelu«</a:t>
            </a:r>
            <a:endParaRPr lang="de-AT" dirty="0"/>
          </a:p>
        </p:txBody>
      </p:sp>
      <p:sp>
        <p:nvSpPr>
          <p:cNvPr id="5" name="Suorakulmio 4"/>
          <p:cNvSpPr/>
          <p:nvPr/>
        </p:nvSpPr>
        <p:spPr>
          <a:xfrm>
            <a:off x="0" y="0"/>
            <a:ext cx="9144000" cy="6858000"/>
          </a:xfrm>
          <a:prstGeom prst="rect">
            <a:avLst/>
          </a:prstGeom>
          <a:noFill/>
          <a:ln w="28575">
            <a:solidFill>
              <a:srgbClr val="FFC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7" name="Group 3"/>
          <p:cNvGrpSpPr>
            <a:grpSpLocks/>
          </p:cNvGrpSpPr>
          <p:nvPr/>
        </p:nvGrpSpPr>
        <p:grpSpPr bwMode="auto">
          <a:xfrm>
            <a:off x="1571604" y="220663"/>
            <a:ext cx="5500875" cy="5708732"/>
            <a:chOff x="470" y="3326"/>
            <a:chExt cx="10609" cy="10285"/>
          </a:xfrm>
        </p:grpSpPr>
        <p:sp>
          <p:nvSpPr>
            <p:cNvPr id="1028" name="AutoShape 4"/>
            <p:cNvSpPr>
              <a:spLocks noChangeArrowheads="1"/>
            </p:cNvSpPr>
            <p:nvPr/>
          </p:nvSpPr>
          <p:spPr bwMode="auto">
            <a:xfrm>
              <a:off x="470" y="4473"/>
              <a:ext cx="3039" cy="9138"/>
            </a:xfrm>
            <a:prstGeom prst="roundRect">
              <a:avLst>
                <a:gd name="adj" fmla="val 16667"/>
              </a:avLst>
            </a:prstGeom>
            <a:solidFill>
              <a:srgbClr val="FFFFFF"/>
            </a:solidFill>
            <a:ln w="12700">
              <a:solidFill>
                <a:srgbClr val="4F81BD"/>
              </a:solidFill>
              <a:prstDash val="dash"/>
              <a:round/>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2400"/>
                </a:spcBef>
                <a:spcAft>
                  <a:spcPct val="0"/>
                </a:spcAft>
                <a:buClrTx/>
                <a:buSzTx/>
                <a:buFontTx/>
                <a:buNone/>
                <a:tabLst/>
              </a:pPr>
              <a:r>
                <a:rPr kumimoji="0" lang="fi-FI" sz="1100" b="0" i="0" u="none" strike="noStrike" cap="none" normalizeH="0" baseline="0" dirty="0" smtClean="0">
                  <a:ln>
                    <a:noFill/>
                  </a:ln>
                  <a:effectLst/>
                  <a:latin typeface="Arial" pitchFamily="34" charset="0"/>
                </a:rPr>
                <a:t>Raaka-aineiden, luonnon varojen käyttö (uusiutuvat ja uusiutumattomat)</a:t>
              </a:r>
            </a:p>
            <a:p>
              <a:pPr marL="0" marR="0" lvl="0" indent="0" algn="ctr" defTabSz="914400" rtl="0" eaLnBrk="1" fontAlgn="base" latinLnBrk="0" hangingPunct="1">
                <a:lnSpc>
                  <a:spcPct val="100000"/>
                </a:lnSpc>
                <a:spcBef>
                  <a:spcPts val="2400"/>
                </a:spcBef>
                <a:spcAft>
                  <a:spcPct val="0"/>
                </a:spcAft>
                <a:buClrTx/>
                <a:buSzTx/>
                <a:buFontTx/>
                <a:buNone/>
                <a:tabLst/>
              </a:pPr>
              <a:r>
                <a:rPr kumimoji="0" lang="fi-FI" sz="1100" b="0" i="0" u="none" strike="noStrike" cap="none" normalizeH="0" baseline="0" dirty="0" smtClean="0">
                  <a:ln>
                    <a:noFill/>
                  </a:ln>
                  <a:effectLst/>
                  <a:latin typeface="Arial" pitchFamily="34" charset="0"/>
                </a:rPr>
                <a:t>Energian kulutus</a:t>
              </a:r>
            </a:p>
            <a:p>
              <a:pPr marL="0" marR="0" lvl="0" indent="0" algn="ctr" defTabSz="914400" rtl="0" eaLnBrk="1" fontAlgn="base" latinLnBrk="0" hangingPunct="1">
                <a:lnSpc>
                  <a:spcPct val="100000"/>
                </a:lnSpc>
                <a:spcBef>
                  <a:spcPts val="2400"/>
                </a:spcBef>
                <a:spcAft>
                  <a:spcPct val="0"/>
                </a:spcAft>
                <a:buClrTx/>
                <a:buSzTx/>
                <a:buFontTx/>
                <a:buNone/>
                <a:tabLst/>
              </a:pPr>
              <a:r>
                <a:rPr kumimoji="0" lang="fi-FI" sz="1100" b="0" i="0" u="none" strike="noStrike" cap="none" normalizeH="0" baseline="0" dirty="0" smtClean="0">
                  <a:ln>
                    <a:noFill/>
                  </a:ln>
                  <a:effectLst/>
                  <a:latin typeface="Arial" pitchFamily="34" charset="0"/>
                </a:rPr>
                <a:t>Päästöt ilmaan</a:t>
              </a:r>
            </a:p>
            <a:p>
              <a:pPr marL="0" marR="0" lvl="0" indent="0" algn="ctr" defTabSz="914400" rtl="0" eaLnBrk="1" fontAlgn="base" latinLnBrk="0" hangingPunct="1">
                <a:lnSpc>
                  <a:spcPct val="100000"/>
                </a:lnSpc>
                <a:spcBef>
                  <a:spcPts val="2400"/>
                </a:spcBef>
                <a:spcAft>
                  <a:spcPct val="0"/>
                </a:spcAft>
                <a:buClrTx/>
                <a:buSzTx/>
                <a:buFontTx/>
                <a:buNone/>
                <a:tabLst/>
              </a:pPr>
              <a:r>
                <a:rPr kumimoji="0" lang="fi-FI" sz="1100" b="0" i="0" u="none" strike="noStrike" cap="none" normalizeH="0" baseline="0" dirty="0" smtClean="0">
                  <a:ln>
                    <a:noFill/>
                  </a:ln>
                  <a:effectLst/>
                  <a:latin typeface="Arial" pitchFamily="34" charset="0"/>
                </a:rPr>
                <a:t>Päästöt maaperään</a:t>
              </a:r>
            </a:p>
            <a:p>
              <a:pPr marL="0" marR="0" lvl="0" indent="0" algn="ctr" defTabSz="914400" rtl="0" eaLnBrk="1" fontAlgn="base" latinLnBrk="0" hangingPunct="1">
                <a:lnSpc>
                  <a:spcPct val="100000"/>
                </a:lnSpc>
                <a:spcBef>
                  <a:spcPts val="2400"/>
                </a:spcBef>
                <a:spcAft>
                  <a:spcPct val="0"/>
                </a:spcAft>
                <a:buClrTx/>
                <a:buSzTx/>
                <a:buFontTx/>
                <a:buNone/>
                <a:tabLst/>
              </a:pPr>
              <a:r>
                <a:rPr kumimoji="0" lang="fi-FI" sz="1100" b="0" i="0" u="none" strike="noStrike" cap="none" normalizeH="0" baseline="0" dirty="0" smtClean="0">
                  <a:ln>
                    <a:noFill/>
                  </a:ln>
                  <a:effectLst/>
                  <a:latin typeface="Arial" pitchFamily="34" charset="0"/>
                </a:rPr>
                <a:t>Jätteet ja sivutuotteet </a:t>
              </a:r>
            </a:p>
            <a:p>
              <a:pPr marL="0" marR="0" lvl="0" indent="0" algn="ctr" defTabSz="914400" rtl="0" eaLnBrk="1" fontAlgn="base" latinLnBrk="0" hangingPunct="1">
                <a:lnSpc>
                  <a:spcPct val="100000"/>
                </a:lnSpc>
                <a:spcBef>
                  <a:spcPts val="2400"/>
                </a:spcBef>
                <a:spcAft>
                  <a:spcPct val="0"/>
                </a:spcAft>
                <a:buClrTx/>
                <a:buSzTx/>
                <a:buFontTx/>
                <a:buNone/>
                <a:tabLst/>
              </a:pPr>
              <a:r>
                <a:rPr kumimoji="0" lang="fi-FI" sz="1100" b="0" i="0" u="none" strike="noStrike" cap="none" normalizeH="0" baseline="0" dirty="0" smtClean="0">
                  <a:ln>
                    <a:noFill/>
                  </a:ln>
                  <a:effectLst/>
                  <a:latin typeface="Arial" pitchFamily="34" charset="0"/>
                </a:rPr>
                <a:t>Päästöt veteen</a:t>
              </a: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fi-FI" sz="1100" b="0" i="0" u="none" strike="noStrike" cap="none" normalizeH="0" baseline="0" dirty="0" smtClean="0">
                <a:ln>
                  <a:noFill/>
                </a:ln>
                <a:solidFill>
                  <a:schemeClr val="tx1"/>
                </a:solidFill>
                <a:effectLst/>
                <a:latin typeface="Times New Roman" pitchFamily="18"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fi-FI" sz="1100" b="0" i="0" u="none" strike="noStrike" cap="none" normalizeH="0" baseline="0" dirty="0" smtClean="0">
                  <a:ln>
                    <a:noFill/>
                  </a:ln>
                  <a:solidFill>
                    <a:schemeClr val="tx1"/>
                  </a:solidFill>
                  <a:effectLst/>
                  <a:latin typeface="Calibri" pitchFamily="34" charset="0"/>
                </a:rPr>
                <a:t>Energia päästöt, säteily, myrkkyjäämät</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fi-FI" sz="1100" b="0" i="0" u="none" strike="noStrike" cap="none" normalizeH="0" baseline="0" dirty="0" smtClean="0">
                  <a:ln>
                    <a:noFill/>
                  </a:ln>
                  <a:solidFill>
                    <a:schemeClr val="tx1"/>
                  </a:solidFill>
                  <a:effectLst/>
                  <a:latin typeface="Calibri" pitchFamily="34" charset="0"/>
                </a:rPr>
                <a:t>Fyysiset tuotteet, romu, jätteet, värit, viimeistelyaineet</a:t>
              </a: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fi-FI" sz="1100" b="0" i="0" u="none" strike="noStrike" cap="none" normalizeH="0" baseline="0" dirty="0" smtClean="0">
                <a:ln>
                  <a:noFill/>
                </a:ln>
                <a:solidFill>
                  <a:schemeClr val="tx1"/>
                </a:solidFill>
                <a:effectLst/>
                <a:latin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fi-FI" sz="1100" b="0" i="0" u="none" strike="noStrike" cap="none" normalizeH="0" baseline="0" dirty="0" smtClean="0">
                <a:ln>
                  <a:noFill/>
                </a:ln>
                <a:solidFill>
                  <a:schemeClr val="tx1"/>
                </a:solidFill>
                <a:effectLst/>
                <a:latin typeface="Arial" pitchFamily="34" charset="0"/>
              </a:endParaRPr>
            </a:p>
          </p:txBody>
        </p:sp>
        <p:sp>
          <p:nvSpPr>
            <p:cNvPr id="1029" name="AutoShape 5"/>
            <p:cNvSpPr>
              <a:spLocks noChangeArrowheads="1"/>
            </p:cNvSpPr>
            <p:nvPr/>
          </p:nvSpPr>
          <p:spPr bwMode="auto">
            <a:xfrm>
              <a:off x="4328" y="4473"/>
              <a:ext cx="2771" cy="9138"/>
            </a:xfrm>
            <a:prstGeom prst="roundRect">
              <a:avLst>
                <a:gd name="adj" fmla="val 16667"/>
              </a:avLst>
            </a:prstGeom>
            <a:solidFill>
              <a:srgbClr val="FFFFFF"/>
            </a:solidFill>
            <a:ln w="12700">
              <a:solidFill>
                <a:srgbClr val="9BBB59"/>
              </a:solidFill>
              <a:prstDash val="dash"/>
              <a:round/>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endParaRPr kumimoji="0" lang="fi-FI" sz="1100" b="1" i="0" u="none" strike="noStrike" cap="none" normalizeH="0" baseline="0" dirty="0" smtClean="0">
                <a:ln>
                  <a:noFill/>
                </a:ln>
                <a:solidFill>
                  <a:schemeClr val="tx1"/>
                </a:solidFill>
                <a:effectLst/>
                <a:latin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fi-FI" sz="1100" b="0" i="0" u="none" strike="noStrike" cap="none" normalizeH="0" baseline="0" dirty="0" smtClean="0">
                  <a:ln>
                    <a:noFill/>
                  </a:ln>
                  <a:effectLst/>
                  <a:latin typeface="Arial" pitchFamily="34" charset="0"/>
                  <a:cs typeface="Arial" pitchFamily="34" charset="0"/>
                </a:rPr>
                <a:t>RAAKA-AINEET, MATERIAALIT</a:t>
              </a: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fi-FI" sz="1100" b="0" i="0" u="none" strike="noStrike" cap="none" normalizeH="0" baseline="0" dirty="0" smtClean="0">
                <a:ln>
                  <a:noFill/>
                </a:ln>
                <a:effectLst/>
                <a:latin typeface="Arial"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fi-FI" sz="1100" b="0" i="0" u="none" strike="noStrike" cap="none" normalizeH="0" baseline="0" dirty="0" smtClean="0">
                  <a:ln>
                    <a:noFill/>
                  </a:ln>
                  <a:effectLst/>
                  <a:latin typeface="Arial" pitchFamily="34" charset="0"/>
                  <a:cs typeface="Arial" pitchFamily="34" charset="0"/>
                </a:rPr>
                <a:t>TUOTTEEN VALMISTUS-PROSESSI</a:t>
              </a: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fi-FI" sz="1100" b="0" i="0" u="none" strike="noStrike" cap="none" normalizeH="0" baseline="0" dirty="0" smtClean="0">
                <a:ln>
                  <a:noFill/>
                </a:ln>
                <a:effectLst/>
                <a:latin typeface="Arial"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fi-FI" sz="1100" b="0" i="0" u="none" strike="noStrike" cap="none" normalizeH="0" baseline="0" dirty="0" smtClean="0">
                  <a:ln>
                    <a:noFill/>
                  </a:ln>
                  <a:effectLst/>
                  <a:latin typeface="Arial" pitchFamily="34" charset="0"/>
                  <a:cs typeface="Arial" pitchFamily="34" charset="0"/>
                </a:rPr>
                <a:t>KULJETUKSET</a:t>
              </a:r>
              <a:r>
                <a:rPr lang="fi-FI" sz="1100" dirty="0" smtClean="0">
                  <a:latin typeface="Arial" pitchFamily="34" charset="0"/>
                  <a:cs typeface="Arial" pitchFamily="34" charset="0"/>
                </a:rPr>
                <a:t>, J</a:t>
              </a:r>
              <a:r>
                <a:rPr kumimoji="0" lang="fi-FI" sz="1100" b="0" i="0" u="none" strike="noStrike" cap="none" normalizeH="0" baseline="0" dirty="0" smtClean="0">
                  <a:ln>
                    <a:noFill/>
                  </a:ln>
                  <a:effectLst/>
                  <a:latin typeface="Arial" pitchFamily="34" charset="0"/>
                  <a:cs typeface="Arial" pitchFamily="34" charset="0"/>
                </a:rPr>
                <a:t>AKELU, KAUPPA</a:t>
              </a:r>
            </a:p>
            <a:p>
              <a:pPr marL="0" marR="0" lvl="0" indent="0" algn="ctr" defTabSz="914400" rtl="0" eaLnBrk="1" fontAlgn="base" latinLnBrk="0" hangingPunct="1">
                <a:lnSpc>
                  <a:spcPct val="100000"/>
                </a:lnSpc>
                <a:spcBef>
                  <a:spcPts val="2400"/>
                </a:spcBef>
                <a:spcAft>
                  <a:spcPct val="0"/>
                </a:spcAft>
                <a:buClrTx/>
                <a:buSzTx/>
                <a:buFontTx/>
                <a:buNone/>
                <a:tabLst/>
              </a:pPr>
              <a:r>
                <a:rPr kumimoji="0" lang="fi-FI" sz="1100" b="0" i="0" u="none" strike="noStrike" cap="none" normalizeH="0" baseline="0" dirty="0" smtClean="0">
                  <a:ln>
                    <a:noFill/>
                  </a:ln>
                  <a:effectLst/>
                  <a:latin typeface="Arial" pitchFamily="34" charset="0"/>
                  <a:cs typeface="Arial" pitchFamily="34" charset="0"/>
                </a:rPr>
                <a:t>KÄYTTÖ</a:t>
              </a: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fi-FI" sz="1100" b="0" i="0" u="none" strike="noStrike" cap="none" normalizeH="0" baseline="0" dirty="0" smtClean="0">
                <a:ln>
                  <a:noFill/>
                </a:ln>
                <a:effectLst/>
                <a:latin typeface="Arial" pitchFamily="34" charset="0"/>
                <a:cs typeface="Arial" pitchFamily="34" charset="0"/>
              </a:endParaRPr>
            </a:p>
            <a:p>
              <a:pPr marL="0" marR="0" lvl="0" indent="0" algn="ctr" defTabSz="914400" rtl="0" eaLnBrk="1" fontAlgn="base" latinLnBrk="0" hangingPunct="1">
                <a:lnSpc>
                  <a:spcPct val="100000"/>
                </a:lnSpc>
                <a:spcBef>
                  <a:spcPts val="2400"/>
                </a:spcBef>
                <a:spcAft>
                  <a:spcPct val="0"/>
                </a:spcAft>
                <a:buClrTx/>
                <a:buSzTx/>
                <a:buFontTx/>
                <a:buNone/>
                <a:tabLst/>
              </a:pPr>
              <a:r>
                <a:rPr kumimoji="0" lang="fi-FI" sz="1100" b="0" i="0" u="none" strike="noStrike" cap="none" normalizeH="0" baseline="0" dirty="0" smtClean="0">
                  <a:ln>
                    <a:noFill/>
                  </a:ln>
                  <a:effectLst/>
                  <a:latin typeface="Arial" pitchFamily="34" charset="0"/>
                  <a:cs typeface="Arial" pitchFamily="34" charset="0"/>
                </a:rPr>
                <a:t>ELINKAAREN LOPPUVAIHEET</a:t>
              </a:r>
              <a:endParaRPr kumimoji="0" lang="fi-FI" sz="1100" b="1" i="0" u="none" strike="noStrike" cap="none" normalizeH="0" baseline="0" dirty="0" smtClean="0">
                <a:ln>
                  <a:noFill/>
                </a:ln>
                <a:effectLst/>
                <a:latin typeface="Arial"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fi-FI" sz="1800" b="0" i="0" u="none" strike="noStrike" cap="none" normalizeH="0" baseline="0" dirty="0" smtClean="0">
                <a:ln>
                  <a:noFill/>
                </a:ln>
                <a:solidFill>
                  <a:schemeClr val="tx1"/>
                </a:solidFill>
                <a:effectLst/>
                <a:latin typeface="Arial" pitchFamily="34" charset="0"/>
              </a:endParaRPr>
            </a:p>
          </p:txBody>
        </p:sp>
        <p:sp>
          <p:nvSpPr>
            <p:cNvPr id="1030" name="AutoShape 6"/>
            <p:cNvSpPr>
              <a:spLocks noChangeArrowheads="1"/>
            </p:cNvSpPr>
            <p:nvPr/>
          </p:nvSpPr>
          <p:spPr bwMode="auto">
            <a:xfrm>
              <a:off x="7905" y="4492"/>
              <a:ext cx="3174" cy="9119"/>
            </a:xfrm>
            <a:prstGeom prst="roundRect">
              <a:avLst>
                <a:gd name="adj" fmla="val 16667"/>
              </a:avLst>
            </a:prstGeom>
            <a:solidFill>
              <a:srgbClr val="FFFFFF"/>
            </a:solidFill>
            <a:ln w="12700">
              <a:solidFill>
                <a:srgbClr val="C0504D"/>
              </a:solidFill>
              <a:prstDash val="dash"/>
              <a:round/>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endParaRPr kumimoji="0" lang="fi-FI" sz="1100" b="0" i="0" u="none" strike="noStrike" cap="none" normalizeH="0" baseline="0" dirty="0" smtClean="0">
                <a:ln>
                  <a:noFill/>
                </a:ln>
                <a:solidFill>
                  <a:schemeClr val="tx1"/>
                </a:solidFill>
                <a:effectLst/>
                <a:latin typeface="Arial" pitchFamily="34" charset="0"/>
              </a:endParaRPr>
            </a:p>
            <a:p>
              <a:pPr marL="457200" marR="0" lvl="1" indent="0" algn="ctr" defTabSz="914400" rtl="0" eaLnBrk="1" fontAlgn="base" latinLnBrk="0" hangingPunct="1">
                <a:lnSpc>
                  <a:spcPct val="100000"/>
                </a:lnSpc>
                <a:spcBef>
                  <a:spcPct val="0"/>
                </a:spcBef>
                <a:spcAft>
                  <a:spcPts val="1000"/>
                </a:spcAft>
                <a:buClrTx/>
                <a:buSzTx/>
                <a:buFontTx/>
                <a:buNone/>
                <a:tabLst/>
              </a:pPr>
              <a:endParaRPr kumimoji="0" lang="fi-FI" sz="1100" b="0" i="0" u="none" strike="noStrike" cap="none" normalizeH="0" baseline="0" dirty="0" smtClean="0">
                <a:ln>
                  <a:noFill/>
                </a:ln>
                <a:solidFill>
                  <a:schemeClr val="tx1"/>
                </a:solidFill>
                <a:effectLst/>
                <a:latin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fi-FI" sz="1100" b="0" i="0" u="none" strike="noStrike" cap="none" normalizeH="0" baseline="0" dirty="0" smtClean="0">
                  <a:ln>
                    <a:noFill/>
                  </a:ln>
                  <a:effectLst/>
                  <a:latin typeface="Arial" pitchFamily="34" charset="0"/>
                  <a:cs typeface="Arial" pitchFamily="34" charset="0"/>
                </a:rPr>
                <a:t>Luonnonvarojen väheneminen</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fi-FI" sz="1100" b="0" i="0" u="none" strike="noStrike" cap="none" normalizeH="0" baseline="0" dirty="0" smtClean="0">
                  <a:ln>
                    <a:noFill/>
                  </a:ln>
                  <a:effectLst/>
                  <a:latin typeface="Arial" pitchFamily="34" charset="0"/>
                  <a:cs typeface="Arial" pitchFamily="34" charset="0"/>
                </a:rPr>
                <a:t>Ilmaston saastuminen, kasvihuoneilmiö, otsonikato</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fi-FI" sz="1100" b="0" i="0" u="none" strike="noStrike" cap="none" normalizeH="0" baseline="0" dirty="0" smtClean="0">
                  <a:ln>
                    <a:noFill/>
                  </a:ln>
                  <a:effectLst/>
                  <a:latin typeface="Arial" pitchFamily="34" charset="0"/>
                  <a:cs typeface="Arial" pitchFamily="34" charset="0"/>
                </a:rPr>
                <a:t>Maaperän saastuminen,</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fi-FI" sz="1100" b="0" i="0" u="none" strike="noStrike" cap="none" normalizeH="0" baseline="0" dirty="0" smtClean="0">
                  <a:ln>
                    <a:noFill/>
                  </a:ln>
                  <a:effectLst/>
                  <a:latin typeface="Arial" pitchFamily="34" charset="0"/>
                  <a:cs typeface="Arial" pitchFamily="34" charset="0"/>
                </a:rPr>
                <a:t>Jätemäärien kasvu</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fi-FI" sz="1100" b="0" i="0" u="none" strike="noStrike" cap="none" normalizeH="0" baseline="0" dirty="0" smtClean="0">
                  <a:ln>
                    <a:noFill/>
                  </a:ln>
                  <a:effectLst/>
                  <a:latin typeface="Arial" pitchFamily="34" charset="0"/>
                  <a:cs typeface="Arial" pitchFamily="34" charset="0"/>
                </a:rPr>
                <a:t>Maaperän saastuminen</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fi-FI" sz="1100" b="0" i="0" u="none" strike="noStrike" cap="none" normalizeH="0" baseline="0" dirty="0" smtClean="0">
                  <a:ln>
                    <a:noFill/>
                  </a:ln>
                  <a:effectLst/>
                  <a:latin typeface="Arial" pitchFamily="34" charset="0"/>
                  <a:cs typeface="Arial" pitchFamily="34" charset="0"/>
                </a:rPr>
                <a:t>Veden saastuminen, rehevöityminen</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fi-FI" sz="1100" b="0" i="0" u="none" strike="noStrike" cap="none" normalizeH="0" baseline="0" dirty="0" smtClean="0">
                  <a:ln>
                    <a:noFill/>
                  </a:ln>
                  <a:effectLst/>
                  <a:latin typeface="Arial" pitchFamily="34" charset="0"/>
                  <a:cs typeface="Arial" pitchFamily="34" charset="0"/>
                </a:rPr>
                <a:t>Ihmisten terveys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fi-FI" sz="1800" b="0" i="0" u="none" strike="noStrike" cap="none" normalizeH="0" baseline="0" dirty="0" smtClean="0">
                <a:ln>
                  <a:noFill/>
                </a:ln>
                <a:solidFill>
                  <a:schemeClr val="tx1"/>
                </a:solidFill>
                <a:effectLst/>
                <a:latin typeface="Arial" pitchFamily="34" charset="0"/>
              </a:endParaRPr>
            </a:p>
          </p:txBody>
        </p:sp>
        <p:sp>
          <p:nvSpPr>
            <p:cNvPr id="1031" name="AutoShape 7"/>
            <p:cNvSpPr>
              <a:spLocks noChangeArrowheads="1"/>
            </p:cNvSpPr>
            <p:nvPr/>
          </p:nvSpPr>
          <p:spPr bwMode="auto">
            <a:xfrm>
              <a:off x="4328" y="3326"/>
              <a:ext cx="2766" cy="889"/>
            </a:xfrm>
            <a:prstGeom prst="roundRect">
              <a:avLst>
                <a:gd name="adj" fmla="val 16667"/>
              </a:avLst>
            </a:prstGeom>
            <a:gradFill rotWithShape="0">
              <a:gsLst>
                <a:gs pos="0">
                  <a:srgbClr val="FFFFFF"/>
                </a:gs>
                <a:gs pos="100000">
                  <a:srgbClr val="D6E3BC"/>
                </a:gs>
              </a:gsLst>
              <a:lin ang="5400000" scaled="1"/>
            </a:gradFill>
            <a:ln w="12700">
              <a:solidFill>
                <a:srgbClr val="C2D69B"/>
              </a:solidFill>
              <a:round/>
              <a:headEnd/>
              <a:tailEnd/>
            </a:ln>
            <a:effectLst>
              <a:outerShdw dist="28398" dir="3806097"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i-FI" sz="1100" b="0" i="0" u="none" strike="noStrike" cap="none" normalizeH="0" baseline="0" dirty="0" smtClean="0">
                  <a:ln>
                    <a:noFill/>
                  </a:ln>
                  <a:solidFill>
                    <a:schemeClr val="tx1"/>
                  </a:solidFill>
                  <a:effectLst/>
                  <a:latin typeface="Arial" pitchFamily="34" charset="0"/>
                  <a:cs typeface="Arial" pitchFamily="34" charset="0"/>
                </a:rPr>
                <a:t>ELINKAAREN VAIHEET</a:t>
              </a:r>
              <a:endParaRPr kumimoji="0" lang="fi-FI"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2" name="AutoShape 8"/>
            <p:cNvSpPr>
              <a:spLocks noChangeArrowheads="1"/>
            </p:cNvSpPr>
            <p:nvPr/>
          </p:nvSpPr>
          <p:spPr bwMode="auto">
            <a:xfrm>
              <a:off x="470" y="3356"/>
              <a:ext cx="3041" cy="859"/>
            </a:xfrm>
            <a:prstGeom prst="roundRect">
              <a:avLst>
                <a:gd name="adj" fmla="val 16667"/>
              </a:avLst>
            </a:prstGeom>
            <a:gradFill rotWithShape="0">
              <a:gsLst>
                <a:gs pos="0">
                  <a:srgbClr val="FFFFFF"/>
                </a:gs>
                <a:gs pos="100000">
                  <a:srgbClr val="B8CCE4"/>
                </a:gs>
              </a:gsLst>
              <a:lin ang="5400000" scaled="1"/>
            </a:gradFill>
            <a:ln w="12700">
              <a:solidFill>
                <a:srgbClr val="95B3D7"/>
              </a:solidFill>
              <a:round/>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i-FI" sz="1100" b="0" i="0" u="none" strike="noStrike" cap="none" normalizeH="0" baseline="0" dirty="0" smtClean="0">
                  <a:ln>
                    <a:noFill/>
                  </a:ln>
                  <a:solidFill>
                    <a:schemeClr val="tx1"/>
                  </a:solidFill>
                  <a:effectLst/>
                  <a:latin typeface="Arial" pitchFamily="34" charset="0"/>
                  <a:cs typeface="Arial" pitchFamily="34" charset="0"/>
                </a:rPr>
                <a:t>Tuotantopanosten vaikutukset</a:t>
              </a:r>
              <a:endParaRPr kumimoji="0" lang="fi-FI"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3" name="AutoShape 9"/>
            <p:cNvSpPr>
              <a:spLocks noChangeArrowheads="1"/>
            </p:cNvSpPr>
            <p:nvPr/>
          </p:nvSpPr>
          <p:spPr bwMode="auto">
            <a:xfrm>
              <a:off x="8114" y="3336"/>
              <a:ext cx="2827" cy="879"/>
            </a:xfrm>
            <a:prstGeom prst="roundRect">
              <a:avLst>
                <a:gd name="adj" fmla="val 16667"/>
              </a:avLst>
            </a:prstGeom>
            <a:gradFill rotWithShape="0">
              <a:gsLst>
                <a:gs pos="0">
                  <a:srgbClr val="FFFFFF"/>
                </a:gs>
                <a:gs pos="100000">
                  <a:srgbClr val="E5B8B7"/>
                </a:gs>
              </a:gsLst>
              <a:lin ang="5400000" scaled="1"/>
            </a:gradFill>
            <a:ln w="12700">
              <a:solidFill>
                <a:srgbClr val="D99594"/>
              </a:solidFill>
              <a:round/>
              <a:headEnd/>
              <a:tailEnd/>
            </a:ln>
            <a:effectLst>
              <a:outerShdw dist="28398" dir="3806097" algn="ctr" rotWithShape="0">
                <a:srgbClr val="622423">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lang="fi-FI" sz="1100" dirty="0" smtClean="0">
                  <a:latin typeface="Arial" pitchFamily="34" charset="0"/>
                  <a:cs typeface="Arial" pitchFamily="34" charset="0"/>
                </a:rPr>
                <a:t>Tuotanto</a:t>
              </a:r>
              <a:r>
                <a:rPr kumimoji="0" lang="fi-FI" sz="1100" b="0" i="0" u="none" strike="noStrike" cap="none" normalizeH="0" baseline="0" dirty="0" smtClean="0">
                  <a:ln>
                    <a:noFill/>
                  </a:ln>
                  <a:solidFill>
                    <a:schemeClr val="tx1"/>
                  </a:solidFill>
                  <a:effectLst/>
                  <a:latin typeface="Arial" pitchFamily="34" charset="0"/>
                  <a:cs typeface="Arial" pitchFamily="34" charset="0"/>
                </a:rPr>
                <a:t>päästöjen vaikutukset</a:t>
              </a:r>
              <a:endParaRPr kumimoji="0" lang="fi-FI" sz="18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1034" name="Text Box 10"/>
          <p:cNvSpPr txBox="1">
            <a:spLocks noChangeArrowheads="1"/>
          </p:cNvSpPr>
          <p:nvPr/>
        </p:nvSpPr>
        <p:spPr bwMode="auto">
          <a:xfrm>
            <a:off x="1714480" y="6000768"/>
            <a:ext cx="5231949" cy="693263"/>
          </a:xfrm>
          <a:prstGeom prst="rect">
            <a:avLst/>
          </a:prstGeom>
          <a:solidFill>
            <a:srgbClr val="FFFFFF"/>
          </a:solidFill>
          <a:ln w="12700">
            <a:no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kumimoji="0" lang="fi-FI" sz="1100" b="1" i="0" u="none" strike="noStrike" cap="none" normalizeH="0" baseline="0" dirty="0" smtClean="0">
                <a:ln>
                  <a:noFill/>
                </a:ln>
                <a:solidFill>
                  <a:schemeClr val="tx1"/>
                </a:solidFill>
                <a:effectLst/>
                <a:latin typeface="+mj-lt"/>
                <a:cs typeface="Arial" pitchFamily="34" charset="0"/>
              </a:rPr>
              <a:t>Elinkaaren aikaisia ympäristövaikutuksia, lähde </a:t>
            </a:r>
            <a:r>
              <a:rPr lang="fi-FI" sz="1100" b="1" dirty="0" err="1" smtClean="0">
                <a:latin typeface="+mj-lt"/>
              </a:rPr>
              <a:t>Ecodesign</a:t>
            </a:r>
            <a:r>
              <a:rPr lang="fi-FI" sz="1100" b="1" dirty="0" smtClean="0">
                <a:latin typeface="+mj-lt"/>
              </a:rPr>
              <a:t> </a:t>
            </a:r>
            <a:r>
              <a:rPr lang="fi-FI" sz="1100" b="1" dirty="0" err="1" smtClean="0">
                <a:latin typeface="+mj-lt"/>
              </a:rPr>
              <a:t>Training</a:t>
            </a:r>
            <a:r>
              <a:rPr lang="fi-FI" sz="1100" b="1" dirty="0" smtClean="0">
                <a:latin typeface="+mj-lt"/>
              </a:rPr>
              <a:t> </a:t>
            </a:r>
            <a:r>
              <a:rPr lang="fi-FI" sz="1100" b="1" dirty="0" err="1" smtClean="0">
                <a:latin typeface="+mj-lt"/>
              </a:rPr>
              <a:t>Kit</a:t>
            </a:r>
            <a:r>
              <a:rPr lang="fi-FI" sz="1100" b="1" dirty="0" smtClean="0">
                <a:latin typeface="+mj-lt"/>
              </a:rPr>
              <a:t> </a:t>
            </a:r>
            <a:endParaRPr kumimoji="0" lang="fi-FI" sz="1100" b="1" i="0" u="none" strike="noStrike" cap="none" normalizeH="0" baseline="0" dirty="0" smtClean="0">
              <a:ln>
                <a:noFill/>
              </a:ln>
              <a:solidFill>
                <a:schemeClr val="tx1"/>
              </a:solidFill>
              <a:effectLst/>
              <a:latin typeface="+mj-lt"/>
              <a:cs typeface="Arial" pitchFamily="34" charset="0"/>
            </a:endParaRPr>
          </a:p>
        </p:txBody>
      </p:sp>
      <p:sp>
        <p:nvSpPr>
          <p:cNvPr id="11" name="Nuoli oikealle 10"/>
          <p:cNvSpPr/>
          <p:nvPr/>
        </p:nvSpPr>
        <p:spPr>
          <a:xfrm>
            <a:off x="3214678" y="2643182"/>
            <a:ext cx="285752" cy="627508"/>
          </a:xfrm>
          <a:prstGeom prst="rightArrow">
            <a:avLst/>
          </a:prstGeom>
          <a:ln>
            <a:solidFill>
              <a:schemeClr val="tx1">
                <a:lumMod val="65000"/>
                <a:lumOff val="3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3" name="Nuoli oikealle 12"/>
          <p:cNvSpPr/>
          <p:nvPr/>
        </p:nvSpPr>
        <p:spPr>
          <a:xfrm>
            <a:off x="5072066" y="2658616"/>
            <a:ext cx="285752" cy="627508"/>
          </a:xfrm>
          <a:prstGeom prst="rightArrow">
            <a:avLst/>
          </a:prstGeom>
          <a:ln>
            <a:solidFill>
              <a:schemeClr val="tx1">
                <a:lumMod val="65000"/>
                <a:lumOff val="3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4" name="Alatunnisteen paikkamerkki 1"/>
          <p:cNvSpPr>
            <a:spLocks noGrp="1"/>
          </p:cNvSpPr>
          <p:nvPr>
            <p:ph type="ftr" sz="quarter" idx="11"/>
          </p:nvPr>
        </p:nvSpPr>
        <p:spPr>
          <a:xfrm>
            <a:off x="508000" y="6238898"/>
            <a:ext cx="5727700" cy="476250"/>
          </a:xfrm>
        </p:spPr>
        <p:txBody>
          <a:bodyPr/>
          <a:lstStyle/>
          <a:p>
            <a:pPr>
              <a:defRPr/>
            </a:pPr>
            <a:r>
              <a:rPr lang="de-DE" dirty="0" smtClean="0"/>
              <a:t>S10-A1</a:t>
            </a:r>
            <a:r>
              <a:rPr lang="de-DE" dirty="0"/>
              <a:t>: Powerpoint-</a:t>
            </a:r>
            <a:r>
              <a:rPr lang="de-DE" dirty="0" err="1"/>
              <a:t>Presentation</a:t>
            </a:r>
            <a:r>
              <a:rPr lang="de-DE" dirty="0"/>
              <a:t> </a:t>
            </a:r>
            <a:r>
              <a:rPr lang="en-US" dirty="0" smtClean="0"/>
              <a:t>»Elinkaariajattelu«</a:t>
            </a:r>
            <a:endParaRPr lang="de-AT" dirty="0"/>
          </a:p>
        </p:txBody>
      </p:sp>
      <p:sp>
        <p:nvSpPr>
          <p:cNvPr id="15" name="Suorakulmio 14"/>
          <p:cNvSpPr/>
          <p:nvPr/>
        </p:nvSpPr>
        <p:spPr>
          <a:xfrm>
            <a:off x="0" y="0"/>
            <a:ext cx="9144000" cy="6858000"/>
          </a:xfrm>
          <a:prstGeom prst="rect">
            <a:avLst/>
          </a:prstGeom>
          <a:noFill/>
          <a:ln w="28575">
            <a:solidFill>
              <a:srgbClr val="FFC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teema">
  <a:themeElements>
    <a:clrScheme name="Urbaani">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Office, klassinen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e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e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2294</TotalTime>
  <Words>984</Words>
  <Application>Microsoft Office PowerPoint</Application>
  <PresentationFormat>Näytössä katseltava diaesitys (4:3)</PresentationFormat>
  <Paragraphs>163</Paragraphs>
  <Slides>26</Slides>
  <Notes>0</Notes>
  <HiddenSlides>0</HiddenSlides>
  <MMClips>0</MMClips>
  <ScaleCrop>false</ScaleCrop>
  <HeadingPairs>
    <vt:vector size="4" baseType="variant">
      <vt:variant>
        <vt:lpstr>Teema</vt:lpstr>
      </vt:variant>
      <vt:variant>
        <vt:i4>1</vt:i4>
      </vt:variant>
      <vt:variant>
        <vt:lpstr>Dian otsikot</vt:lpstr>
      </vt:variant>
      <vt:variant>
        <vt:i4>26</vt:i4>
      </vt:variant>
    </vt:vector>
  </HeadingPairs>
  <TitlesOfParts>
    <vt:vector size="27" baseType="lpstr">
      <vt:lpstr>Office-teema</vt:lpstr>
      <vt:lpstr> ELINKAARIAJATTELU</vt:lpstr>
      <vt:lpstr>MITÄ ON ELINKAARISUUNNITTELU?</vt:lpstr>
      <vt:lpstr>Dia 3</vt:lpstr>
      <vt:lpstr>Dia 4</vt:lpstr>
      <vt:lpstr>TUOTTEEN ELINKAARI</vt:lpstr>
      <vt:lpstr>TUOTTEEN ELINKAARI JA SIIHEN OSALLISTUVAT TOIMIJAT</vt:lpstr>
      <vt:lpstr>Dia 7</vt:lpstr>
      <vt:lpstr>ELINKAAREN ERI VAIHEISSA HUOMIOON OTETTAVIA ASIOITA</vt:lpstr>
      <vt:lpstr>Dia 9</vt:lpstr>
      <vt:lpstr>RAAKA-AINEET </vt:lpstr>
      <vt:lpstr>VALMISTUS</vt:lpstr>
      <vt:lpstr>JAKELU, PAKKAUS, KULJETUKSET JA MARKKINOINTI</vt:lpstr>
      <vt:lpstr>TUOTTEEN KÄYTTÖ, HUOLTO, PÄIVITYS JA KORJAUS</vt:lpstr>
      <vt:lpstr>KÄYTÖSTÄ POISTO</vt:lpstr>
      <vt:lpstr>TARVE</vt:lpstr>
      <vt:lpstr>MENETELMIÄ ELINKAARISUUNITTELUUN </vt:lpstr>
      <vt:lpstr>ELINKAARISUUNNITTELUUN SOVELTUVIA MENETELMIÄ </vt:lpstr>
      <vt:lpstr>TARKISTUSLISTA EKOLOGISEEN SUUNNITTELUUN</vt:lpstr>
      <vt:lpstr>MET - MATRIISI</vt:lpstr>
      <vt:lpstr> ECO-INDICATOR´99  </vt:lpstr>
      <vt:lpstr>LCA - OHJELMISTOT </vt:lpstr>
      <vt:lpstr>PALVELUIDEN TUOMA LISÄARVO</vt:lpstr>
      <vt:lpstr>Tuote ja palvelu</vt:lpstr>
      <vt:lpstr>Dia 24</vt:lpstr>
      <vt:lpstr>Dia 25</vt:lpstr>
      <vt:lpstr>Lähteet ja lisämateriaalit</vt:lpstr>
    </vt:vector>
  </TitlesOfParts>
  <Company>Kuopion Muotoiluakatemia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kumu</dc:creator>
  <cp:lastModifiedBy>kumu</cp:lastModifiedBy>
  <cp:revision>200</cp:revision>
  <dcterms:created xsi:type="dcterms:W3CDTF">2010-04-06T15:49:54Z</dcterms:created>
  <dcterms:modified xsi:type="dcterms:W3CDTF">2010-09-23T17:25:53Z</dcterms:modified>
</cp:coreProperties>
</file>